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824" r:id="rId2"/>
    <p:sldId id="825" r:id="rId3"/>
    <p:sldId id="259" r:id="rId4"/>
    <p:sldId id="939" r:id="rId5"/>
    <p:sldId id="941" r:id="rId6"/>
    <p:sldId id="942" r:id="rId7"/>
    <p:sldId id="940" r:id="rId8"/>
    <p:sldId id="946" r:id="rId9"/>
    <p:sldId id="965" r:id="rId10"/>
    <p:sldId id="962" r:id="rId11"/>
    <p:sldId id="1004" r:id="rId12"/>
    <p:sldId id="1010" r:id="rId13"/>
    <p:sldId id="963" r:id="rId14"/>
    <p:sldId id="1006" r:id="rId15"/>
    <p:sldId id="1008" r:id="rId16"/>
    <p:sldId id="973" r:id="rId17"/>
    <p:sldId id="992" r:id="rId18"/>
    <p:sldId id="993" r:id="rId19"/>
    <p:sldId id="994" r:id="rId20"/>
    <p:sldId id="995" r:id="rId21"/>
    <p:sldId id="996" r:id="rId22"/>
    <p:sldId id="999" r:id="rId23"/>
    <p:sldId id="998" r:id="rId24"/>
    <p:sldId id="966" r:id="rId25"/>
    <p:sldId id="949" r:id="rId26"/>
    <p:sldId id="950" r:id="rId27"/>
    <p:sldId id="951" r:id="rId28"/>
    <p:sldId id="952" r:id="rId29"/>
    <p:sldId id="953" r:id="rId30"/>
    <p:sldId id="954" r:id="rId31"/>
    <p:sldId id="955" r:id="rId32"/>
    <p:sldId id="956" r:id="rId33"/>
    <p:sldId id="957" r:id="rId34"/>
    <p:sldId id="958" r:id="rId35"/>
    <p:sldId id="959" r:id="rId36"/>
    <p:sldId id="991" r:id="rId37"/>
    <p:sldId id="960" r:id="rId38"/>
    <p:sldId id="974" r:id="rId39"/>
    <p:sldId id="988" r:id="rId40"/>
    <p:sldId id="989" r:id="rId41"/>
    <p:sldId id="983" r:id="rId42"/>
    <p:sldId id="990" r:id="rId43"/>
    <p:sldId id="986" r:id="rId44"/>
    <p:sldId id="975" r:id="rId45"/>
    <p:sldId id="1000" r:id="rId46"/>
    <p:sldId id="1001" r:id="rId47"/>
    <p:sldId id="1002" r:id="rId48"/>
    <p:sldId id="1003" r:id="rId49"/>
    <p:sldId id="976" r:id="rId50"/>
    <p:sldId id="921" r:id="rId51"/>
  </p:sldIdLst>
  <p:sldSz cx="9144000" cy="6858000" type="screen4x3"/>
  <p:notesSz cx="9144000" cy="6858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_^" initials="" lastIdx="7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00CC"/>
    <a:srgbClr val="FFFF66"/>
    <a:srgbClr val="CCFFFF"/>
    <a:srgbClr val="000066"/>
    <a:srgbClr val="990000"/>
    <a:srgbClr val="FFCCFF"/>
    <a:srgbClr val="99FFCC"/>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432" autoAdjust="0"/>
    <p:restoredTop sz="95701" autoAdjust="0"/>
  </p:normalViewPr>
  <p:slideViewPr>
    <p:cSldViewPr>
      <p:cViewPr>
        <p:scale>
          <a:sx n="66" d="100"/>
          <a:sy n="66" d="100"/>
        </p:scale>
        <p:origin x="-1974" y="-816"/>
      </p:cViewPr>
      <p:guideLst>
        <p:guide orient="horz" pos="3612"/>
        <p:guide pos="192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atin typeface="Arial" pitchFamily="34" charset="0"/>
                <a:ea typeface="宋体" pitchFamily="2" charset="-122"/>
              </a:defRPr>
            </a:lvl1pPr>
          </a:lstStyle>
          <a:p>
            <a:pPr>
              <a:defRPr/>
            </a:pPr>
            <a:endParaRPr lang="en-US" altLang="zh-CN"/>
          </a:p>
        </p:txBody>
      </p:sp>
      <p:sp>
        <p:nvSpPr>
          <p:cNvPr id="55299" name="Rectangle 3"/>
          <p:cNvSpPr>
            <a:spLocks noGrp="1" noChangeArrowheads="1"/>
          </p:cNvSpPr>
          <p:nvPr>
            <p:ph type="dt" sz="quarter" idx="1"/>
          </p:nvPr>
        </p:nvSpPr>
        <p:spPr bwMode="auto">
          <a:xfrm>
            <a:off x="5180013" y="0"/>
            <a:ext cx="3962400" cy="3429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atin typeface="Arial" pitchFamily="34" charset="0"/>
                <a:ea typeface="宋体" pitchFamily="2" charset="-122"/>
              </a:defRPr>
            </a:lvl1pPr>
          </a:lstStyle>
          <a:p>
            <a:pPr>
              <a:defRPr/>
            </a:pPr>
            <a:endParaRPr lang="en-US" altLang="zh-CN"/>
          </a:p>
        </p:txBody>
      </p:sp>
      <p:sp>
        <p:nvSpPr>
          <p:cNvPr id="55300" name="Rectangle 4"/>
          <p:cNvSpPr>
            <a:spLocks noGrp="1" noChangeArrowheads="1"/>
          </p:cNvSpPr>
          <p:nvPr>
            <p:ph type="ftr" sz="quarter" idx="2"/>
          </p:nvPr>
        </p:nvSpPr>
        <p:spPr bwMode="auto">
          <a:xfrm>
            <a:off x="0" y="6513513"/>
            <a:ext cx="3962400" cy="3429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Arial" pitchFamily="34" charset="0"/>
                <a:ea typeface="宋体" pitchFamily="2" charset="-122"/>
              </a:defRPr>
            </a:lvl1pPr>
          </a:lstStyle>
          <a:p>
            <a:pPr>
              <a:defRPr/>
            </a:pPr>
            <a:endParaRPr lang="en-US" altLang="zh-CN"/>
          </a:p>
        </p:txBody>
      </p:sp>
      <p:sp>
        <p:nvSpPr>
          <p:cNvPr id="55301" name="Rectangle 5"/>
          <p:cNvSpPr>
            <a:spLocks noGrp="1" noChangeArrowheads="1"/>
          </p:cNvSpPr>
          <p:nvPr>
            <p:ph type="sldNum" sz="quarter" idx="3"/>
          </p:nvPr>
        </p:nvSpPr>
        <p:spPr bwMode="auto">
          <a:xfrm>
            <a:off x="5180013" y="6513513"/>
            <a:ext cx="3962400" cy="3429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宋体" pitchFamily="2" charset="-122"/>
              </a:defRPr>
            </a:lvl1pPr>
          </a:lstStyle>
          <a:p>
            <a:pPr>
              <a:defRPr/>
            </a:pPr>
            <a:fld id="{5306669A-5F71-462D-9888-75373E99125E}"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atin typeface="Arial" pitchFamily="34" charset="0"/>
                <a:ea typeface="宋体" pitchFamily="2" charset="-122"/>
              </a:defRPr>
            </a:lvl1pPr>
          </a:lstStyle>
          <a:p>
            <a:pPr>
              <a:defRPr/>
            </a:pPr>
            <a:endParaRPr lang="en-US" altLang="zh-CN"/>
          </a:p>
        </p:txBody>
      </p:sp>
      <p:sp>
        <p:nvSpPr>
          <p:cNvPr id="52227" name="Rectangle 3"/>
          <p:cNvSpPr>
            <a:spLocks noGrp="1" noChangeArrowheads="1"/>
          </p:cNvSpPr>
          <p:nvPr>
            <p:ph type="dt" idx="1"/>
          </p:nvPr>
        </p:nvSpPr>
        <p:spPr bwMode="auto">
          <a:xfrm>
            <a:off x="5180013" y="0"/>
            <a:ext cx="3962400" cy="3429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atin typeface="Arial" pitchFamily="34" charset="0"/>
                <a:ea typeface="宋体" pitchFamily="2" charset="-122"/>
              </a:defRPr>
            </a:lvl1pPr>
          </a:lstStyle>
          <a:p>
            <a:pPr>
              <a:defRPr/>
            </a:pPr>
            <a:endParaRPr lang="en-US" altLang="zh-CN"/>
          </a:p>
        </p:txBody>
      </p:sp>
      <p:sp>
        <p:nvSpPr>
          <p:cNvPr id="13316"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914400" y="3257550"/>
            <a:ext cx="7315200" cy="30861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52230" name="Rectangle 6"/>
          <p:cNvSpPr>
            <a:spLocks noGrp="1" noChangeArrowheads="1"/>
          </p:cNvSpPr>
          <p:nvPr>
            <p:ph type="ftr" sz="quarter" idx="4"/>
          </p:nvPr>
        </p:nvSpPr>
        <p:spPr bwMode="auto">
          <a:xfrm>
            <a:off x="0" y="6513513"/>
            <a:ext cx="3962400" cy="3429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Arial" pitchFamily="34" charset="0"/>
                <a:ea typeface="宋体" pitchFamily="2" charset="-122"/>
              </a:defRPr>
            </a:lvl1pPr>
          </a:lstStyle>
          <a:p>
            <a:pPr>
              <a:defRPr/>
            </a:pPr>
            <a:endParaRPr lang="en-US" altLang="zh-CN"/>
          </a:p>
        </p:txBody>
      </p:sp>
      <p:sp>
        <p:nvSpPr>
          <p:cNvPr id="52231" name="Rectangle 7"/>
          <p:cNvSpPr>
            <a:spLocks noGrp="1" noChangeArrowheads="1"/>
          </p:cNvSpPr>
          <p:nvPr>
            <p:ph type="sldNum" sz="quarter" idx="5"/>
          </p:nvPr>
        </p:nvSpPr>
        <p:spPr bwMode="auto">
          <a:xfrm>
            <a:off x="5180013" y="6513513"/>
            <a:ext cx="3962400" cy="3429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宋体" pitchFamily="2" charset="-122"/>
              </a:defRPr>
            </a:lvl1pPr>
          </a:lstStyle>
          <a:p>
            <a:pPr>
              <a:defRPr/>
            </a:pPr>
            <a:fld id="{043B37DF-0736-4DB7-A878-F7BECDE00A1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p:nvPr>
        </p:nvSpPr>
        <p:spPr>
          <a:xfrm>
            <a:off x="2857500" y="514350"/>
            <a:ext cx="3430588" cy="2571750"/>
          </a:xfrm>
          <a:ln/>
        </p:spPr>
      </p:sp>
      <p:sp>
        <p:nvSpPr>
          <p:cNvPr id="22530" name="备注占位符 2"/>
          <p:cNvSpPr>
            <a:spLocks noGrp="1"/>
          </p:cNvSpPr>
          <p:nvPr>
            <p:ph type="body" idx="1"/>
          </p:nvPr>
        </p:nvSpPr>
        <p:spPr>
          <a:noFill/>
        </p:spPr>
        <p:txBody>
          <a:bodyPr/>
          <a:lstStyle/>
          <a:p>
            <a:pPr eaLnBrk="1" hangingPunct="1">
              <a:lnSpc>
                <a:spcPct val="85000"/>
              </a:lnSpc>
              <a:spcBef>
                <a:spcPct val="15000"/>
              </a:spcBef>
              <a:buClr>
                <a:srgbClr val="FFCC29"/>
              </a:buClr>
              <a:buSzPct val="65000"/>
              <a:buFont typeface="Wingdings" pitchFamily="2" charset="2"/>
              <a:buNone/>
            </a:pPr>
            <a:r>
              <a:rPr lang="zh-CN" altLang="en-US" b="1" smtClean="0">
                <a:latin typeface="Arial" charset="0"/>
                <a:ea typeface="宋体" charset="-122"/>
              </a:rPr>
              <a:t>以机制创新为驱动</a:t>
            </a:r>
          </a:p>
          <a:p>
            <a:pPr eaLnBrk="1" hangingPunct="1">
              <a:spcBef>
                <a:spcPct val="0"/>
              </a:spcBef>
            </a:pPr>
            <a:endParaRPr lang="zh-CN" altLang="en-US" b="1" smtClean="0">
              <a:latin typeface="Arial" charset="0"/>
              <a:ea typeface="宋体" charset="-122"/>
            </a:endParaRPr>
          </a:p>
        </p:txBody>
      </p:sp>
      <p:sp>
        <p:nvSpPr>
          <p:cNvPr id="22531" name="灯片编号占位符 3"/>
          <p:cNvSpPr txBox="1">
            <a:spLocks noGrp="1"/>
          </p:cNvSpPr>
          <p:nvPr/>
        </p:nvSpPr>
        <p:spPr bwMode="auto">
          <a:xfrm>
            <a:off x="5180013" y="6513513"/>
            <a:ext cx="3962400" cy="342900"/>
          </a:xfrm>
          <a:prstGeom prst="rect">
            <a:avLst/>
          </a:prstGeom>
          <a:noFill/>
          <a:ln w="9525">
            <a:noFill/>
            <a:miter lim="800000"/>
            <a:headEnd/>
            <a:tailEnd/>
          </a:ln>
        </p:spPr>
        <p:txBody>
          <a:bodyPr lIns="91448" tIns="45724" rIns="91448" bIns="45724" anchor="b"/>
          <a:lstStyle/>
          <a:p>
            <a:pPr algn="r">
              <a:buFont typeface="Wingdings" pitchFamily="2" charset="2"/>
              <a:buNone/>
            </a:pPr>
            <a:fld id="{6AE0F16D-1235-4CCB-A7F2-BF432780693A}" type="slidenum">
              <a:rPr lang="zh-CN" altLang="en-US" sz="1200">
                <a:latin typeface="Calibri" pitchFamily="34" charset="0"/>
              </a:rPr>
              <a:pPr algn="r">
                <a:buFont typeface="Wingdings" pitchFamily="2" charset="2"/>
                <a:buNone/>
              </a:pPr>
              <a:t>7</a:t>
            </a:fld>
            <a:endParaRPr lang="en-US" altLang="zh-CN"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a:ln/>
        </p:spPr>
      </p:sp>
      <p:sp>
        <p:nvSpPr>
          <p:cNvPr id="27650" name="备注占位符 2"/>
          <p:cNvSpPr>
            <a:spLocks noGrp="1"/>
          </p:cNvSpPr>
          <p:nvPr>
            <p:ph type="body" idx="1"/>
          </p:nvPr>
        </p:nvSpPr>
        <p:spPr>
          <a:noFill/>
        </p:spPr>
        <p:txBody>
          <a:bodyPr/>
          <a:lstStyle/>
          <a:p>
            <a:pPr eaLnBrk="1" hangingPunct="1"/>
            <a:r>
              <a:rPr lang="zh-CN" altLang="en-US" smtClean="0">
                <a:latin typeface="Arial" charset="0"/>
                <a:ea typeface="宋体" charset="-122"/>
              </a:rPr>
              <a:t>中药方剂临床评价与化学药物和生物制剂的评价有诸多不同之处，中药临床评价应从整体水平上选择机体功能状态、证候相关指标、生存质量等多维指标进行综合分析，但要建立公认的、完善的、科学的符合中医药传统理论的证候疗效评价体系是目前仍然需要解决的一大难题。</a:t>
            </a:r>
          </a:p>
          <a:p>
            <a:pPr eaLnBrk="1" hangingPunct="1"/>
            <a:r>
              <a:rPr lang="zh-CN" altLang="en-US" smtClean="0">
                <a:latin typeface="Arial" charset="0"/>
                <a:ea typeface="宋体" charset="-122"/>
              </a:rPr>
              <a:t>鉴于上述问题，本研究室以方剂效应研究和临床评价研究为两大研究方向，开展相关课题研究，以国医大师等名老中医临床经验方剂和名优大品种以及中药新药临床评价为重点，提高现有品种技术水平，开发新制剂，探索解决方剂研究中存在的方法问题，为临床提供安全有效药物。</a:t>
            </a:r>
          </a:p>
          <a:p>
            <a:pPr eaLnBrk="1" hangingPunct="1"/>
            <a:r>
              <a:rPr lang="zh-CN" altLang="en-US" smtClean="0">
                <a:latin typeface="Arial" charset="0"/>
                <a:ea typeface="宋体" charset="-122"/>
              </a:rPr>
              <a:t>根据研究方向及国家中医药管理局重点研究室命名原则命名为方剂效应与临床评价重点研究室。</a:t>
            </a:r>
          </a:p>
          <a:p>
            <a:pPr eaLnBrk="1" hangingPunct="1"/>
            <a:endParaRPr lang="zh-CN" altLang="en-US" smtClean="0">
              <a:latin typeface="Arial" charset="0"/>
              <a:ea typeface="宋体" charset="-122"/>
            </a:endParaRPr>
          </a:p>
        </p:txBody>
      </p:sp>
      <p:sp>
        <p:nvSpPr>
          <p:cNvPr id="27651" name="灯片编号占位符 3"/>
          <p:cNvSpPr>
            <a:spLocks noGrp="1"/>
          </p:cNvSpPr>
          <p:nvPr>
            <p:ph type="sldNum" sz="quarter" idx="5"/>
          </p:nvPr>
        </p:nvSpPr>
        <p:spPr>
          <a:noFill/>
          <a:ln>
            <a:miter lim="800000"/>
            <a:headEnd/>
            <a:tailEnd/>
          </a:ln>
        </p:spPr>
        <p:txBody>
          <a:bodyPr/>
          <a:lstStyle/>
          <a:p>
            <a:fld id="{5F9B6493-2978-4FB2-9C86-9E04D84037A8}" type="slidenum">
              <a:rPr lang="en-US" altLang="zh-CN" smtClean="0">
                <a:latin typeface="Arial" charset="0"/>
                <a:ea typeface="宋体" charset="-122"/>
              </a:rPr>
              <a:pPr/>
              <a:t>11</a:t>
            </a:fld>
            <a:endParaRPr lang="en-US" altLang="zh-CN" smtClean="0">
              <a:latin typeface="Arial" charset="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p:cNvSpPr>
          <p:nvPr>
            <p:ph type="sldImg"/>
          </p:nvPr>
        </p:nvSpPr>
        <p:spPr>
          <a:ln/>
        </p:spPr>
      </p:sp>
      <p:sp>
        <p:nvSpPr>
          <p:cNvPr id="59394" name="备注占位符 2"/>
          <p:cNvSpPr>
            <a:spLocks noGrp="1"/>
          </p:cNvSpPr>
          <p:nvPr>
            <p:ph type="body" idx="1"/>
          </p:nvPr>
        </p:nvSpPr>
        <p:spPr>
          <a:noFill/>
        </p:spPr>
        <p:txBody>
          <a:bodyPr/>
          <a:lstStyle/>
          <a:p>
            <a:pPr eaLnBrk="1" hangingPunct="1"/>
            <a:r>
              <a:rPr lang="zh-CN" altLang="en-US" b="1" smtClean="0">
                <a:latin typeface="Arial" charset="0"/>
                <a:ea typeface="宋体" charset="-122"/>
              </a:rPr>
              <a:t>成员中，大学生科技创新，</a:t>
            </a:r>
            <a:r>
              <a:rPr lang="en-US" altLang="zh-CN" b="1" smtClean="0">
                <a:latin typeface="Arial" charset="0"/>
                <a:ea typeface="宋体" charset="-122"/>
              </a:rPr>
              <a:t>2013</a:t>
            </a:r>
            <a:r>
              <a:rPr lang="zh-CN" altLang="en-US" b="1" smtClean="0">
                <a:latin typeface="Arial" charset="0"/>
                <a:ea typeface="宋体" charset="-122"/>
              </a:rPr>
              <a:t>年</a:t>
            </a:r>
            <a:r>
              <a:rPr lang="en-US" altLang="zh-CN" b="1" smtClean="0">
                <a:latin typeface="Arial" charset="0"/>
                <a:ea typeface="宋体" charset="-122"/>
              </a:rPr>
              <a:t>9</a:t>
            </a:r>
            <a:r>
              <a:rPr lang="zh-CN" altLang="en-US" b="1" smtClean="0">
                <a:latin typeface="Arial" charset="0"/>
                <a:ea typeface="宋体" charset="-122"/>
              </a:rPr>
              <a:t>项，</a:t>
            </a:r>
            <a:r>
              <a:rPr lang="en-US" altLang="zh-CN" b="1" smtClean="0">
                <a:latin typeface="Arial" charset="0"/>
                <a:ea typeface="宋体" charset="-122"/>
              </a:rPr>
              <a:t>2014</a:t>
            </a:r>
            <a:r>
              <a:rPr lang="zh-CN" altLang="en-US" b="1" smtClean="0">
                <a:latin typeface="Arial" charset="0"/>
                <a:ea typeface="宋体" charset="-122"/>
              </a:rPr>
              <a:t>年</a:t>
            </a:r>
            <a:r>
              <a:rPr lang="en-US" altLang="zh-CN" b="1" smtClean="0">
                <a:latin typeface="Arial" charset="0"/>
                <a:ea typeface="宋体" charset="-122"/>
              </a:rPr>
              <a:t>8</a:t>
            </a:r>
            <a:r>
              <a:rPr lang="zh-CN" altLang="en-US" b="1" smtClean="0">
                <a:latin typeface="Arial" charset="0"/>
                <a:ea typeface="宋体" charset="-122"/>
              </a:rPr>
              <a:t>项</a:t>
            </a:r>
          </a:p>
        </p:txBody>
      </p:sp>
      <p:sp>
        <p:nvSpPr>
          <p:cNvPr id="59395" name="灯片编号占位符 3"/>
          <p:cNvSpPr>
            <a:spLocks noGrp="1"/>
          </p:cNvSpPr>
          <p:nvPr>
            <p:ph type="sldNum" sz="quarter" idx="5"/>
          </p:nvPr>
        </p:nvSpPr>
        <p:spPr>
          <a:noFill/>
          <a:ln>
            <a:miter lim="800000"/>
            <a:headEnd/>
            <a:tailEnd/>
          </a:ln>
        </p:spPr>
        <p:txBody>
          <a:bodyPr/>
          <a:lstStyle/>
          <a:p>
            <a:fld id="{15A1C728-F896-41DC-9FC1-13280D68FC82}" type="slidenum">
              <a:rPr lang="en-US" altLang="zh-CN" smtClean="0">
                <a:latin typeface="Arial" charset="0"/>
                <a:ea typeface="宋体" charset="-122"/>
              </a:rPr>
              <a:pPr/>
              <a:t>41</a:t>
            </a:fld>
            <a:endParaRPr lang="en-US" altLang="zh-CN" smtClean="0">
              <a:latin typeface="Arial" charset="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p:cNvSpPr>
          <p:nvPr>
            <p:ph type="sldImg"/>
          </p:nvPr>
        </p:nvSpPr>
        <p:spPr>
          <a:ln/>
        </p:spPr>
      </p:sp>
      <p:sp>
        <p:nvSpPr>
          <p:cNvPr id="61442" name="备注占位符 2"/>
          <p:cNvSpPr>
            <a:spLocks noGrp="1"/>
          </p:cNvSpPr>
          <p:nvPr>
            <p:ph type="body" idx="1"/>
          </p:nvPr>
        </p:nvSpPr>
        <p:spPr>
          <a:noFill/>
        </p:spPr>
        <p:txBody>
          <a:bodyPr/>
          <a:lstStyle/>
          <a:p>
            <a:pPr eaLnBrk="1" hangingPunct="1"/>
            <a:r>
              <a:rPr lang="zh-CN" altLang="en-US" smtClean="0">
                <a:latin typeface="Arial" charset="0"/>
                <a:ea typeface="宋体" charset="-122"/>
              </a:rPr>
              <a:t>生物技能大赛，第一届，李洪娟二等奖；第二届 丛蔚三等奖。挑战杯在下一页</a:t>
            </a:r>
          </a:p>
        </p:txBody>
      </p:sp>
      <p:sp>
        <p:nvSpPr>
          <p:cNvPr id="61443" name="灯片编号占位符 3"/>
          <p:cNvSpPr>
            <a:spLocks noGrp="1"/>
          </p:cNvSpPr>
          <p:nvPr>
            <p:ph type="sldNum" sz="quarter" idx="5"/>
          </p:nvPr>
        </p:nvSpPr>
        <p:spPr>
          <a:noFill/>
          <a:ln>
            <a:miter lim="800000"/>
            <a:headEnd/>
            <a:tailEnd/>
          </a:ln>
        </p:spPr>
        <p:txBody>
          <a:bodyPr/>
          <a:lstStyle/>
          <a:p>
            <a:fld id="{336167BC-2EDD-4A35-BB49-FB69EA555D1B}" type="slidenum">
              <a:rPr lang="en-US" altLang="zh-CN" smtClean="0">
                <a:latin typeface="Arial" charset="0"/>
                <a:ea typeface="宋体" charset="-122"/>
              </a:rPr>
              <a:pPr/>
              <a:t>42</a:t>
            </a:fld>
            <a:endParaRPr lang="en-US" altLang="zh-CN" smtClean="0">
              <a:latin typeface="Arial" charset="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E4F4D84-91AF-4984-9BDF-83687FD44267}" type="slidenum">
              <a:rPr lang="en-US" altLang="zh-CN"/>
              <a:pPr>
                <a:defRPr/>
              </a:pPr>
              <a:t>‹#›</a:t>
            </a:fld>
            <a:endParaRPr lang="en-US" altLang="zh-CN"/>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BF194179-12CD-4610-A3F8-2AC6C3400935}" type="slidenum">
              <a:rPr lang="en-US" altLang="zh-CN"/>
              <a:pPr>
                <a:defRPr/>
              </a:pPr>
              <a:t>‹#›</a:t>
            </a:fld>
            <a:endParaRPr lang="en-US" altLang="zh-CN"/>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ED74664-F40C-4CD1-B583-9E344C2E1545}" type="slidenum">
              <a:rPr lang="en-US" altLang="zh-CN"/>
              <a:pPr>
                <a:defRPr/>
              </a:pPr>
              <a:t>‹#›</a:t>
            </a:fld>
            <a:endParaRPr lang="en-US" altLang="zh-CN"/>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D4FA3B2-3B23-469A-B252-7EF5254EDB94}" type="slidenum">
              <a:rPr lang="en-US" altLang="zh-CN"/>
              <a:pPr>
                <a:defRPr/>
              </a:pPr>
              <a:t>‹#›</a:t>
            </a:fld>
            <a:endParaRPr lang="en-US" altLang="zh-CN"/>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3AC4BE1-6360-4B00-867A-519F39B512C8}" type="slidenum">
              <a:rPr lang="en-US" altLang="zh-CN"/>
              <a:pPr>
                <a:defRPr/>
              </a:pPr>
              <a:t>‹#›</a:t>
            </a:fld>
            <a:endParaRPr lang="en-US" altLang="zh-CN"/>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18E51B8E-D66F-43AE-B46E-BB746C43D956}" type="slidenum">
              <a:rPr lang="en-US" altLang="zh-CN"/>
              <a:pPr>
                <a:defRPr/>
              </a:pPr>
              <a:t>‹#›</a:t>
            </a:fld>
            <a:endParaRPr lang="en-US" altLang="zh-CN"/>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5FCB4832-5613-4AD5-8B57-95EC420BE596}" type="slidenum">
              <a:rPr lang="en-US" altLang="zh-CN"/>
              <a:pPr>
                <a:defRPr/>
              </a:pPr>
              <a:t>‹#›</a:t>
            </a:fld>
            <a:endParaRPr lang="en-US" altLang="zh-CN"/>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316E7D6C-128B-4961-B7EE-67CEE80903AC}" type="slidenum">
              <a:rPr lang="en-US" altLang="zh-CN"/>
              <a:pPr>
                <a:defRPr/>
              </a:pPr>
              <a:t>‹#›</a:t>
            </a:fld>
            <a:endParaRPr lang="en-US" altLang="zh-CN"/>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502CECC2-5607-49E3-B528-6D4702CD6C80}" type="slidenum">
              <a:rPr lang="en-US" altLang="zh-CN"/>
              <a:pPr>
                <a:defRPr/>
              </a:pPr>
              <a:t>‹#›</a:t>
            </a:fld>
            <a:endParaRPr lang="en-US" altLang="zh-CN"/>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D0695B8-0FA8-4F59-8AD3-069CEBF3BF58}" type="slidenum">
              <a:rPr lang="en-US" altLang="zh-CN"/>
              <a:pPr>
                <a:defRPr/>
              </a:pPr>
              <a:t>‹#›</a:t>
            </a:fld>
            <a:endParaRPr lang="en-US" altLang="zh-CN"/>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B5928C1-D5B2-4563-AA0E-6409BC4826AB}" type="slidenum">
              <a:rPr lang="en-US" altLang="zh-CN"/>
              <a:pPr>
                <a:defRPr/>
              </a:pPr>
              <a:t>‹#›</a:t>
            </a:fld>
            <a:endParaRPr lang="en-US" altLang="zh-CN"/>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latin typeface="Arial" pitchFamily="34" charset="0"/>
                <a:ea typeface="宋体"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宋体"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latin typeface="Arial" pitchFamily="34" charset="0"/>
                <a:ea typeface="宋体" pitchFamily="2" charset="-122"/>
              </a:defRPr>
            </a:lvl1pPr>
          </a:lstStyle>
          <a:p>
            <a:pPr>
              <a:defRPr/>
            </a:pPr>
            <a:fld id="{417D2552-2974-44EF-A6EA-7B96658FE3AC}"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ChangeArrowheads="1"/>
          </p:cNvSpPr>
          <p:nvPr/>
        </p:nvSpPr>
        <p:spPr bwMode="auto">
          <a:xfrm>
            <a:off x="0" y="785813"/>
            <a:ext cx="9144000" cy="71437"/>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
        <p:nvSpPr>
          <p:cNvPr id="35" name="Freeform 22"/>
          <p:cNvSpPr>
            <a:spLocks noChangeAspect="1"/>
          </p:cNvSpPr>
          <p:nvPr/>
        </p:nvSpPr>
        <p:spPr bwMode="ltGray">
          <a:xfrm>
            <a:off x="3500438" y="2571750"/>
            <a:ext cx="2189162" cy="1428750"/>
          </a:xfrm>
          <a:custGeom>
            <a:avLst/>
            <a:gdLst/>
            <a:ahLst/>
            <a:cxnLst>
              <a:cxn ang="0">
                <a:pos x="536" y="0"/>
              </a:cxn>
              <a:cxn ang="0">
                <a:pos x="0" y="672"/>
              </a:cxn>
              <a:cxn ang="0">
                <a:pos x="1080" y="672"/>
              </a:cxn>
              <a:cxn ang="0">
                <a:pos x="536" y="0"/>
              </a:cxn>
            </a:cxnLst>
            <a:rect l="0" t="0" r="r" b="b"/>
            <a:pathLst>
              <a:path w="1080" h="672">
                <a:moveTo>
                  <a:pt x="536" y="0"/>
                </a:moveTo>
                <a:lnTo>
                  <a:pt x="0" y="672"/>
                </a:lnTo>
                <a:lnTo>
                  <a:pt x="1080" y="672"/>
                </a:lnTo>
                <a:lnTo>
                  <a:pt x="536" y="0"/>
                </a:lnTo>
                <a:close/>
              </a:path>
            </a:pathLst>
          </a:cu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9525">
            <a:solidFill>
              <a:srgbClr val="92D050"/>
            </a:solidFill>
            <a:round/>
            <a:headEnd/>
            <a:tailEnd/>
          </a:ln>
          <a:effectLst>
            <a:outerShdw dist="74053" dir="1857825" algn="ctr" rotWithShape="0">
              <a:schemeClr val="folHlink"/>
            </a:outerShdw>
          </a:effectLst>
        </p:spPr>
        <p:txBody>
          <a:bodyPr/>
          <a:lstStyle/>
          <a:p>
            <a:pPr>
              <a:defRPr/>
            </a:pPr>
            <a:endParaRPr lang="zh-CN" altLang="en-US">
              <a:latin typeface="Arial" pitchFamily="34" charset="0"/>
              <a:ea typeface="宋体" pitchFamily="2" charset="-122"/>
            </a:endParaRPr>
          </a:p>
        </p:txBody>
      </p:sp>
      <p:sp>
        <p:nvSpPr>
          <p:cNvPr id="15363" name="矩形 4"/>
          <p:cNvSpPr>
            <a:spLocks noChangeArrowheads="1"/>
          </p:cNvSpPr>
          <p:nvPr/>
        </p:nvSpPr>
        <p:spPr bwMode="auto">
          <a:xfrm>
            <a:off x="1316038" y="111125"/>
            <a:ext cx="6470650" cy="606425"/>
          </a:xfrm>
          <a:prstGeom prst="rect">
            <a:avLst/>
          </a:prstGeom>
          <a:noFill/>
          <a:ln w="9525">
            <a:noFill/>
            <a:miter lim="800000"/>
            <a:headEnd/>
            <a:tailEnd/>
          </a:ln>
        </p:spPr>
        <p:txBody>
          <a:bodyPr>
            <a:spAutoFit/>
          </a:bodyPr>
          <a:lstStyle/>
          <a:p>
            <a:pPr algn="ctr">
              <a:lnSpc>
                <a:spcPct val="135000"/>
              </a:lnSpc>
            </a:pPr>
            <a:r>
              <a:rPr kumimoji="1" lang="zh-CN" altLang="en-US" sz="2800" b="1">
                <a:latin typeface="黑体" pitchFamily="49" charset="-122"/>
                <a:ea typeface="黑体" pitchFamily="49" charset="-122"/>
              </a:rPr>
              <a:t>滨州医学院二〇一五年科技活动周</a:t>
            </a:r>
            <a:endParaRPr kumimoji="1" lang="zh-CN" altLang="en-US" sz="2800" b="1" u="sng">
              <a:latin typeface="黑体" pitchFamily="49" charset="-122"/>
              <a:ea typeface="黑体" pitchFamily="49" charset="-122"/>
            </a:endParaRPr>
          </a:p>
        </p:txBody>
      </p:sp>
      <p:grpSp>
        <p:nvGrpSpPr>
          <p:cNvPr id="15364" name="组合 33"/>
          <p:cNvGrpSpPr>
            <a:grpSpLocks/>
          </p:cNvGrpSpPr>
          <p:nvPr/>
        </p:nvGrpSpPr>
        <p:grpSpPr bwMode="auto">
          <a:xfrm>
            <a:off x="254000" y="1071563"/>
            <a:ext cx="8675688" cy="5500687"/>
            <a:chOff x="254030" y="928670"/>
            <a:chExt cx="8675688" cy="5500726"/>
          </a:xfrm>
        </p:grpSpPr>
        <p:grpSp>
          <p:nvGrpSpPr>
            <p:cNvPr id="15365" name="组合 32"/>
            <p:cNvGrpSpPr>
              <a:grpSpLocks/>
            </p:cNvGrpSpPr>
            <p:nvPr/>
          </p:nvGrpSpPr>
          <p:grpSpPr bwMode="auto">
            <a:xfrm>
              <a:off x="254030" y="928670"/>
              <a:ext cx="8675688" cy="5500726"/>
              <a:chOff x="727068" y="1071546"/>
              <a:chExt cx="7774022" cy="4974940"/>
            </a:xfrm>
          </p:grpSpPr>
          <p:grpSp>
            <p:nvGrpSpPr>
              <p:cNvPr id="15369" name="组合 13"/>
              <p:cNvGrpSpPr>
                <a:grpSpLocks/>
              </p:cNvGrpSpPr>
              <p:nvPr/>
            </p:nvGrpSpPr>
            <p:grpSpPr bwMode="auto">
              <a:xfrm>
                <a:off x="727068" y="1071546"/>
                <a:ext cx="7774022" cy="2643206"/>
                <a:chOff x="1571605" y="2643182"/>
                <a:chExt cx="7774022" cy="2643206"/>
              </a:xfrm>
            </p:grpSpPr>
            <p:grpSp>
              <p:nvGrpSpPr>
                <p:cNvPr id="15372" name="组合 11"/>
                <p:cNvGrpSpPr>
                  <a:grpSpLocks/>
                </p:cNvGrpSpPr>
                <p:nvPr/>
              </p:nvGrpSpPr>
              <p:grpSpPr bwMode="auto">
                <a:xfrm>
                  <a:off x="1571605" y="2643182"/>
                  <a:ext cx="7774022" cy="2643206"/>
                  <a:chOff x="1727200" y="2133600"/>
                  <a:chExt cx="11636468" cy="3875139"/>
                </a:xfrm>
              </p:grpSpPr>
              <p:sp>
                <p:nvSpPr>
                  <p:cNvPr id="30" name="AutoShape 157"/>
                  <p:cNvSpPr>
                    <a:spLocks noChangeArrowheads="1"/>
                  </p:cNvSpPr>
                  <p:nvPr/>
                </p:nvSpPr>
                <p:spPr bwMode="ltGray">
                  <a:xfrm>
                    <a:off x="1727200" y="2133600"/>
                    <a:ext cx="5810782" cy="3847840"/>
                  </a:xfrm>
                  <a:prstGeom prst="hexagon">
                    <a:avLst>
                      <a:gd name="adj" fmla="val 37758"/>
                      <a:gd name="vf" fmla="val 115470"/>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ln w="9525">
                    <a:solidFill>
                      <a:srgbClr val="00B050"/>
                    </a:solidFill>
                    <a:miter lim="800000"/>
                    <a:headEnd/>
                    <a:tailEnd/>
                  </a:ln>
                  <a:effectLst>
                    <a:outerShdw dist="53882" dir="2700000" algn="ctr" rotWithShape="0">
                      <a:schemeClr val="folHlink"/>
                    </a:outerShdw>
                  </a:effectLst>
                </p:spPr>
                <p:txBody>
                  <a:bodyPr wrap="none" anchor="ctr"/>
                  <a:lstStyle/>
                  <a:p>
                    <a:pPr>
                      <a:defRPr/>
                    </a:pPr>
                    <a:endParaRPr lang="zh-CN" altLang="en-US">
                      <a:latin typeface="Arial" pitchFamily="34" charset="0"/>
                      <a:ea typeface="宋体" pitchFamily="2" charset="-122"/>
                    </a:endParaRPr>
                  </a:p>
                </p:txBody>
              </p:sp>
              <p:sp>
                <p:nvSpPr>
                  <p:cNvPr id="15375" name="Rectangle 150"/>
                  <p:cNvSpPr>
                    <a:spLocks noChangeArrowheads="1"/>
                  </p:cNvSpPr>
                  <p:nvPr/>
                </p:nvSpPr>
                <p:spPr bwMode="black">
                  <a:xfrm>
                    <a:off x="2009337" y="2280230"/>
                    <a:ext cx="5453495" cy="3728509"/>
                  </a:xfrm>
                  <a:prstGeom prst="rect">
                    <a:avLst/>
                  </a:prstGeom>
                  <a:noFill/>
                  <a:ln w="9525">
                    <a:noFill/>
                    <a:miter lim="800000"/>
                    <a:headEnd/>
                    <a:tailEnd/>
                  </a:ln>
                </p:spPr>
                <p:txBody>
                  <a:bodyPr anchor="ctr"/>
                  <a:lstStyle/>
                  <a:p>
                    <a:pPr algn="ctr"/>
                    <a:r>
                      <a:rPr kumimoji="1" lang="zh-CN" altLang="en-US" sz="2600" b="1">
                        <a:solidFill>
                          <a:srgbClr val="FF0000"/>
                        </a:solidFill>
                        <a:ea typeface="黑体" pitchFamily="49" charset="-122"/>
                      </a:rPr>
                      <a:t>国家中医药管理局</a:t>
                    </a:r>
                    <a:endParaRPr kumimoji="1" lang="en-US" altLang="zh-CN" sz="2600" b="1">
                      <a:solidFill>
                        <a:srgbClr val="FF0000"/>
                      </a:solidFill>
                      <a:ea typeface="黑体" pitchFamily="49" charset="-122"/>
                    </a:endParaRPr>
                  </a:p>
                  <a:p>
                    <a:pPr algn="ctr"/>
                    <a:r>
                      <a:rPr kumimoji="1" lang="zh-CN" altLang="en-US" sz="2600" b="1">
                        <a:solidFill>
                          <a:srgbClr val="FF0000"/>
                        </a:solidFill>
                        <a:ea typeface="黑体" pitchFamily="49" charset="-122"/>
                      </a:rPr>
                      <a:t>重点研究室</a:t>
                    </a:r>
                    <a:endParaRPr kumimoji="1" lang="en-US" altLang="zh-CN" sz="2600" b="1">
                      <a:solidFill>
                        <a:srgbClr val="FF0000"/>
                      </a:solidFill>
                      <a:ea typeface="黑体" pitchFamily="49" charset="-122"/>
                    </a:endParaRPr>
                  </a:p>
                  <a:p>
                    <a:pPr algn="ctr"/>
                    <a:endParaRPr kumimoji="1" lang="en-US" altLang="zh-CN" sz="1400" b="1">
                      <a:solidFill>
                        <a:srgbClr val="FF0000"/>
                      </a:solidFill>
                      <a:ea typeface="黑体" pitchFamily="49" charset="-122"/>
                    </a:endParaRPr>
                  </a:p>
                  <a:p>
                    <a:r>
                      <a:rPr kumimoji="1" lang="zh-CN" altLang="en-US" sz="3600" b="1">
                        <a:solidFill>
                          <a:srgbClr val="0000CC"/>
                        </a:solidFill>
                        <a:ea typeface="黑体" pitchFamily="49" charset="-122"/>
                      </a:rPr>
                      <a:t>    “方剂效应</a:t>
                    </a:r>
                    <a:endParaRPr kumimoji="1" lang="en-US" altLang="zh-CN" sz="3600" b="1">
                      <a:solidFill>
                        <a:srgbClr val="0000CC"/>
                      </a:solidFill>
                      <a:ea typeface="黑体" pitchFamily="49" charset="-122"/>
                    </a:endParaRPr>
                  </a:p>
                  <a:p>
                    <a:pPr algn="ctr"/>
                    <a:r>
                      <a:rPr kumimoji="1" lang="zh-CN" altLang="en-US" sz="3600" b="1">
                        <a:solidFill>
                          <a:srgbClr val="0000CC"/>
                        </a:solidFill>
                        <a:ea typeface="黑体" pitchFamily="49" charset="-122"/>
                      </a:rPr>
                      <a:t>与临床评价”</a:t>
                    </a:r>
                    <a:endParaRPr lang="en-US" altLang="ko-KR" sz="3600" b="1">
                      <a:solidFill>
                        <a:srgbClr val="0000CC"/>
                      </a:solidFill>
                      <a:latin typeface="Verdana" pitchFamily="34" charset="0"/>
                      <a:ea typeface="굴림" pitchFamily="34" charset="-127"/>
                    </a:endParaRPr>
                  </a:p>
                </p:txBody>
              </p:sp>
              <p:sp>
                <p:nvSpPr>
                  <p:cNvPr id="32" name="AutoShape 157"/>
                  <p:cNvSpPr>
                    <a:spLocks noChangeArrowheads="1"/>
                  </p:cNvSpPr>
                  <p:nvPr/>
                </p:nvSpPr>
                <p:spPr bwMode="ltGray">
                  <a:xfrm>
                    <a:off x="7551830" y="2135566"/>
                    <a:ext cx="5811838" cy="3848100"/>
                  </a:xfrm>
                  <a:prstGeom prst="hexagon">
                    <a:avLst>
                      <a:gd name="adj" fmla="val 37758"/>
                      <a:gd name="vf" fmla="val 115470"/>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w="9525">
                    <a:solidFill>
                      <a:srgbClr val="00B050"/>
                    </a:solidFill>
                    <a:miter lim="800000"/>
                    <a:headEnd/>
                    <a:tailEnd/>
                  </a:ln>
                  <a:effectLst>
                    <a:outerShdw dist="53882" dir="2700000" algn="ctr" rotWithShape="0">
                      <a:schemeClr val="folHlink"/>
                    </a:outerShdw>
                  </a:effectLst>
                </p:spPr>
                <p:txBody>
                  <a:bodyPr wrap="none" anchor="ctr"/>
                  <a:lstStyle/>
                  <a:p>
                    <a:pPr>
                      <a:defRPr/>
                    </a:pPr>
                    <a:endParaRPr lang="zh-CN" altLang="en-US">
                      <a:latin typeface="Arial" pitchFamily="34" charset="0"/>
                      <a:ea typeface="宋体" pitchFamily="2" charset="-122"/>
                    </a:endParaRPr>
                  </a:p>
                </p:txBody>
              </p:sp>
            </p:grpSp>
            <p:sp>
              <p:nvSpPr>
                <p:cNvPr id="15373" name="Rectangle 150"/>
                <p:cNvSpPr>
                  <a:spLocks noChangeArrowheads="1"/>
                </p:cNvSpPr>
                <p:nvPr/>
              </p:nvSpPr>
              <p:spPr bwMode="black">
                <a:xfrm>
                  <a:off x="5559413" y="2743198"/>
                  <a:ext cx="3643338" cy="2543190"/>
                </a:xfrm>
                <a:prstGeom prst="rect">
                  <a:avLst/>
                </a:prstGeom>
                <a:noFill/>
                <a:ln w="9525">
                  <a:noFill/>
                  <a:miter lim="800000"/>
                  <a:headEnd/>
                  <a:tailEnd/>
                </a:ln>
              </p:spPr>
              <p:txBody>
                <a:bodyPr anchor="ctr"/>
                <a:lstStyle/>
                <a:p>
                  <a:pPr algn="ctr"/>
                  <a:r>
                    <a:rPr kumimoji="1" lang="zh-CN" altLang="en-US" sz="2600" b="1">
                      <a:solidFill>
                        <a:srgbClr val="FF0000"/>
                      </a:solidFill>
                      <a:ea typeface="黑体" pitchFamily="49" charset="-122"/>
                    </a:rPr>
                    <a:t>山东省中医药管理局</a:t>
                  </a:r>
                  <a:endParaRPr kumimoji="1" lang="en-US" altLang="zh-CN" sz="2600" b="1">
                    <a:solidFill>
                      <a:srgbClr val="FF0000"/>
                    </a:solidFill>
                    <a:ea typeface="黑体" pitchFamily="49" charset="-122"/>
                  </a:endParaRPr>
                </a:p>
                <a:p>
                  <a:pPr algn="ctr"/>
                  <a:r>
                    <a:rPr kumimoji="1" lang="zh-CN" altLang="en-US" sz="2800" b="1">
                      <a:solidFill>
                        <a:srgbClr val="FF0000"/>
                      </a:solidFill>
                      <a:ea typeface="黑体" pitchFamily="49" charset="-122"/>
                    </a:rPr>
                    <a:t>重点实验室</a:t>
                  </a:r>
                  <a:endParaRPr kumimoji="1" lang="en-US" altLang="zh-CN" sz="2800" b="1">
                    <a:solidFill>
                      <a:srgbClr val="FF0000"/>
                    </a:solidFill>
                    <a:ea typeface="黑体" pitchFamily="49" charset="-122"/>
                  </a:endParaRPr>
                </a:p>
                <a:p>
                  <a:pPr algn="ctr"/>
                  <a:endParaRPr kumimoji="1" lang="en-US" altLang="zh-CN" sz="1400" b="1">
                    <a:solidFill>
                      <a:srgbClr val="FF0000"/>
                    </a:solidFill>
                    <a:ea typeface="黑体" pitchFamily="49" charset="-122"/>
                  </a:endParaRPr>
                </a:p>
                <a:p>
                  <a:r>
                    <a:rPr kumimoji="1" lang="zh-CN" altLang="en-US" sz="3600" b="1">
                      <a:solidFill>
                        <a:srgbClr val="0000CC"/>
                      </a:solidFill>
                      <a:ea typeface="黑体" pitchFamily="49" charset="-122"/>
                    </a:rPr>
                    <a:t>    “中药现代化</a:t>
                  </a:r>
                  <a:endParaRPr kumimoji="1" lang="en-US" altLang="zh-CN" sz="3600" b="1">
                    <a:solidFill>
                      <a:srgbClr val="0000CC"/>
                    </a:solidFill>
                    <a:ea typeface="黑体" pitchFamily="49" charset="-122"/>
                  </a:endParaRPr>
                </a:p>
                <a:p>
                  <a:pPr algn="r"/>
                  <a:r>
                    <a:rPr kumimoji="1" lang="zh-CN" altLang="en-US" sz="3600" b="1">
                      <a:solidFill>
                        <a:srgbClr val="0000CC"/>
                      </a:solidFill>
                      <a:ea typeface="黑体" pitchFamily="49" charset="-122"/>
                    </a:rPr>
                    <a:t>与新剂型开发”</a:t>
                  </a:r>
                </a:p>
              </p:txBody>
            </p:sp>
          </p:grpSp>
          <p:sp>
            <p:nvSpPr>
              <p:cNvPr id="26" name="Freeform 23"/>
              <p:cNvSpPr>
                <a:spLocks/>
              </p:cNvSpPr>
              <p:nvPr/>
            </p:nvSpPr>
            <p:spPr bwMode="ltGray">
              <a:xfrm rot="10800000">
                <a:off x="2788287" y="4973967"/>
                <a:ext cx="3637360" cy="1072519"/>
              </a:xfrm>
              <a:custGeom>
                <a:avLst/>
                <a:gdLst/>
                <a:ahLst/>
                <a:cxnLst>
                  <a:cxn ang="0">
                    <a:pos x="1672" y="0"/>
                  </a:cxn>
                  <a:cxn ang="0">
                    <a:pos x="528" y="0"/>
                  </a:cxn>
                  <a:cxn ang="0">
                    <a:pos x="0" y="688"/>
                  </a:cxn>
                  <a:cxn ang="0">
                    <a:pos x="2232" y="688"/>
                  </a:cxn>
                  <a:cxn ang="0">
                    <a:pos x="1672" y="0"/>
                  </a:cxn>
                </a:cxnLst>
                <a:rect l="0" t="0" r="r" b="b"/>
                <a:pathLst>
                  <a:path w="2232" h="688">
                    <a:moveTo>
                      <a:pt x="1672" y="0"/>
                    </a:moveTo>
                    <a:lnTo>
                      <a:pt x="528" y="0"/>
                    </a:lnTo>
                    <a:lnTo>
                      <a:pt x="0" y="688"/>
                    </a:lnTo>
                    <a:lnTo>
                      <a:pt x="2232" y="688"/>
                    </a:lnTo>
                    <a:lnTo>
                      <a:pt x="1672" y="0"/>
                    </a:lnTo>
                    <a:close/>
                  </a:path>
                </a:pathLst>
              </a:cu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9525">
                <a:solidFill>
                  <a:srgbClr val="00B050"/>
                </a:solidFill>
                <a:round/>
                <a:headEnd/>
                <a:tailEnd/>
              </a:ln>
              <a:effectLst>
                <a:outerShdw dist="74053" dir="1857825" algn="ctr" rotWithShape="0">
                  <a:schemeClr val="folHlink"/>
                </a:outerShdw>
              </a:effectLst>
            </p:spPr>
            <p:txBody>
              <a:bodyPr/>
              <a:lstStyle/>
              <a:p>
                <a:pPr>
                  <a:defRPr/>
                </a:pPr>
                <a:endParaRPr lang="zh-CN" altLang="en-US">
                  <a:latin typeface="Arial" pitchFamily="34" charset="0"/>
                  <a:ea typeface="宋体" pitchFamily="2" charset="-122"/>
                </a:endParaRPr>
              </a:p>
            </p:txBody>
          </p:sp>
          <p:sp>
            <p:nvSpPr>
              <p:cNvPr id="27" name="Freeform 24"/>
              <p:cNvSpPr>
                <a:spLocks/>
              </p:cNvSpPr>
              <p:nvPr/>
            </p:nvSpPr>
            <p:spPr bwMode="ltGray">
              <a:xfrm rot="10800000">
                <a:off x="1727094" y="3714797"/>
                <a:ext cx="5786774" cy="1208918"/>
              </a:xfrm>
              <a:custGeom>
                <a:avLst/>
                <a:gdLst/>
                <a:ahLst/>
                <a:cxnLst>
                  <a:cxn ang="0">
                    <a:pos x="656" y="0"/>
                  </a:cxn>
                  <a:cxn ang="0">
                    <a:pos x="3024" y="0"/>
                  </a:cxn>
                  <a:cxn ang="0">
                    <a:pos x="3640" y="776"/>
                  </a:cxn>
                  <a:cxn ang="0">
                    <a:pos x="0" y="776"/>
                  </a:cxn>
                  <a:cxn ang="0">
                    <a:pos x="656" y="0"/>
                  </a:cxn>
                </a:cxnLst>
                <a:rect l="0" t="0" r="r" b="b"/>
                <a:pathLst>
                  <a:path w="3640" h="776">
                    <a:moveTo>
                      <a:pt x="656" y="0"/>
                    </a:moveTo>
                    <a:lnTo>
                      <a:pt x="3024" y="0"/>
                    </a:lnTo>
                    <a:lnTo>
                      <a:pt x="3640" y="776"/>
                    </a:lnTo>
                    <a:lnTo>
                      <a:pt x="0" y="776"/>
                    </a:lnTo>
                    <a:lnTo>
                      <a:pt x="656" y="0"/>
                    </a:lnTo>
                    <a:close/>
                  </a:path>
                </a:pathLst>
              </a:cu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9525">
                <a:solidFill>
                  <a:srgbClr val="00B050"/>
                </a:solidFill>
                <a:round/>
                <a:headEnd/>
                <a:tailEnd/>
              </a:ln>
              <a:effectLst>
                <a:outerShdw dist="74053" dir="1857825" algn="ctr" rotWithShape="0">
                  <a:schemeClr val="folHlink"/>
                </a:outerShdw>
              </a:effectLst>
            </p:spPr>
            <p:txBody>
              <a:bodyPr/>
              <a:lstStyle/>
              <a:p>
                <a:pPr>
                  <a:defRPr/>
                </a:pPr>
                <a:endParaRPr lang="zh-CN" altLang="en-US">
                  <a:latin typeface="Arial" pitchFamily="34" charset="0"/>
                  <a:ea typeface="宋体" pitchFamily="2" charset="-122"/>
                </a:endParaRPr>
              </a:p>
            </p:txBody>
          </p:sp>
        </p:grpSp>
        <p:sp>
          <p:nvSpPr>
            <p:cNvPr id="15366" name="Rectangle 3"/>
            <p:cNvSpPr>
              <a:spLocks noChangeArrowheads="1"/>
            </p:cNvSpPr>
            <p:nvPr/>
          </p:nvSpPr>
          <p:spPr bwMode="auto">
            <a:xfrm>
              <a:off x="254031" y="4214818"/>
              <a:ext cx="8675687" cy="928694"/>
            </a:xfrm>
            <a:prstGeom prst="rect">
              <a:avLst/>
            </a:prstGeom>
            <a:noFill/>
            <a:ln w="9525">
              <a:noFill/>
              <a:miter lim="800000"/>
              <a:headEnd/>
              <a:tailEnd/>
            </a:ln>
          </p:spPr>
          <p:txBody>
            <a:bodyPr/>
            <a:lstStyle/>
            <a:p>
              <a:pPr algn="ctr">
                <a:lnSpc>
                  <a:spcPct val="125000"/>
                </a:lnSpc>
                <a:tabLst>
                  <a:tab pos="3222625" algn="l"/>
                </a:tabLst>
              </a:pPr>
              <a:r>
                <a:rPr lang="zh-CN" altLang="en-US" sz="3600" b="1">
                  <a:latin typeface="楷体_GB2312"/>
                  <a:ea typeface="楷体_GB2312"/>
                  <a:cs typeface="楷体_GB2312"/>
                </a:rPr>
                <a:t>王 春 华</a:t>
              </a:r>
            </a:p>
          </p:txBody>
        </p:sp>
        <p:sp>
          <p:nvSpPr>
            <p:cNvPr id="6" name="矩形 5"/>
            <p:cNvSpPr/>
            <p:nvPr/>
          </p:nvSpPr>
          <p:spPr>
            <a:xfrm>
              <a:off x="3000405" y="5435614"/>
              <a:ext cx="3246438" cy="650880"/>
            </a:xfrm>
            <a:prstGeom prst="rect">
              <a:avLst/>
            </a:prstGeom>
          </p:spPr>
          <p:txBody>
            <a:bodyPr>
              <a:spAutoFit/>
            </a:bodyPr>
            <a:lstStyle/>
            <a:p>
              <a:pPr algn="ctr">
                <a:lnSpc>
                  <a:spcPct val="125000"/>
                </a:lnSpc>
                <a:tabLst>
                  <a:tab pos="3222625" algn="l"/>
                </a:tabLst>
                <a:defRPr/>
              </a:pPr>
              <a:r>
                <a:rPr lang="en-US" altLang="zh-CN" sz="3200" b="1" dirty="0">
                  <a:latin typeface="Times New Roman" pitchFamily="18" charset="0"/>
                  <a:ea typeface="+mn-ea"/>
                  <a:cs typeface="Times New Roman" pitchFamily="18" charset="0"/>
                </a:rPr>
                <a:t>2015</a:t>
              </a:r>
              <a:r>
                <a:rPr lang="zh-CN" altLang="en-US" sz="3200" b="1" dirty="0">
                  <a:latin typeface="Times New Roman" pitchFamily="18" charset="0"/>
                  <a:ea typeface="+mn-ea"/>
                  <a:cs typeface="Times New Roman" pitchFamily="18" charset="0"/>
                </a:rPr>
                <a:t>年</a:t>
              </a:r>
              <a:r>
                <a:rPr lang="en-US" altLang="zh-CN" sz="3200" b="1" dirty="0">
                  <a:latin typeface="Times New Roman" pitchFamily="18" charset="0"/>
                  <a:ea typeface="+mn-ea"/>
                  <a:cs typeface="Times New Roman" pitchFamily="18" charset="0"/>
                </a:rPr>
                <a:t>9</a:t>
              </a:r>
              <a:r>
                <a:rPr lang="zh-CN" altLang="en-US" sz="3200" b="1" dirty="0">
                  <a:latin typeface="Times New Roman" pitchFamily="18" charset="0"/>
                  <a:ea typeface="+mn-ea"/>
                  <a:cs typeface="Times New Roman" pitchFamily="18" charset="0"/>
                </a:rPr>
                <a:t>月</a:t>
              </a:r>
              <a:endParaRPr lang="zh-CN" altLang="en-US" sz="2800" b="1" dirty="0">
                <a:latin typeface="Times New Roman" pitchFamily="18" charset="0"/>
                <a:ea typeface="+mn-ea"/>
                <a:cs typeface="Times New Roman" pitchFamily="18" charset="0"/>
              </a:endParaRPr>
            </a:p>
          </p:txBody>
        </p:sp>
        <p:sp>
          <p:nvSpPr>
            <p:cNvPr id="15368" name="TextBox 6"/>
            <p:cNvSpPr txBox="1">
              <a:spLocks noChangeArrowheads="1"/>
            </p:cNvSpPr>
            <p:nvPr/>
          </p:nvSpPr>
          <p:spPr bwMode="auto">
            <a:xfrm>
              <a:off x="4078800" y="2780410"/>
              <a:ext cx="1428760" cy="1077218"/>
            </a:xfrm>
            <a:prstGeom prst="rect">
              <a:avLst/>
            </a:prstGeom>
            <a:noFill/>
            <a:ln w="9525">
              <a:noFill/>
              <a:miter lim="800000"/>
              <a:headEnd/>
              <a:tailEnd/>
            </a:ln>
          </p:spPr>
          <p:txBody>
            <a:bodyPr>
              <a:spAutoFit/>
            </a:bodyPr>
            <a:lstStyle/>
            <a:p>
              <a:r>
                <a:rPr lang="zh-CN" altLang="en-US" sz="3200" b="1">
                  <a:solidFill>
                    <a:srgbClr val="FF0000"/>
                  </a:solidFill>
                  <a:latin typeface="黑体" pitchFamily="49" charset="-122"/>
                  <a:ea typeface="黑体" pitchFamily="49" charset="-122"/>
                </a:rPr>
                <a:t>进展</a:t>
              </a:r>
              <a:endParaRPr lang="en-US" altLang="zh-CN" sz="3200" b="1">
                <a:solidFill>
                  <a:srgbClr val="FF0000"/>
                </a:solidFill>
                <a:latin typeface="黑体" pitchFamily="49" charset="-122"/>
                <a:ea typeface="黑体" pitchFamily="49" charset="-122"/>
              </a:endParaRPr>
            </a:p>
            <a:p>
              <a:r>
                <a:rPr lang="zh-CN" altLang="en-US" sz="3200" b="1">
                  <a:solidFill>
                    <a:srgbClr val="FF0000"/>
                  </a:solidFill>
                  <a:latin typeface="黑体" pitchFamily="49" charset="-122"/>
                  <a:ea typeface="黑体" pitchFamily="49" charset="-122"/>
                </a:rPr>
                <a:t>汇报</a:t>
              </a:r>
            </a:p>
          </p:txBody>
        </p:sp>
      </p:gr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ChangeArrowheads="1"/>
          </p:cNvSpPr>
          <p:nvPr/>
        </p:nvSpPr>
        <p:spPr bwMode="auto">
          <a:xfrm>
            <a:off x="0" y="928688"/>
            <a:ext cx="9144000" cy="71437"/>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
        <p:nvSpPr>
          <p:cNvPr id="25602" name="Text Box 3"/>
          <p:cNvSpPr txBox="1">
            <a:spLocks noChangeArrowheads="1"/>
          </p:cNvSpPr>
          <p:nvPr/>
        </p:nvSpPr>
        <p:spPr bwMode="gray">
          <a:xfrm>
            <a:off x="768350" y="285750"/>
            <a:ext cx="6303963" cy="646113"/>
          </a:xfrm>
          <a:prstGeom prst="rect">
            <a:avLst/>
          </a:prstGeom>
          <a:noFill/>
          <a:ln w="9525">
            <a:noFill/>
            <a:miter lim="800000"/>
            <a:headEnd/>
            <a:tailEnd/>
          </a:ln>
        </p:spPr>
        <p:txBody>
          <a:bodyPr>
            <a:spAutoFit/>
          </a:bodyPr>
          <a:lstStyle/>
          <a:p>
            <a:pPr eaLnBrk="0" hangingPunct="0"/>
            <a:r>
              <a:rPr lang="en-US" altLang="zh-CN" sz="3600" b="1">
                <a:solidFill>
                  <a:srgbClr val="000066"/>
                </a:solidFill>
                <a:ea typeface="黑体" pitchFamily="49" charset="-122"/>
              </a:rPr>
              <a:t>2.1 </a:t>
            </a:r>
            <a:r>
              <a:rPr lang="zh-CN" altLang="en-US" sz="3600" b="1">
                <a:solidFill>
                  <a:srgbClr val="000066"/>
                </a:solidFill>
                <a:ea typeface="黑体" pitchFamily="49" charset="-122"/>
              </a:rPr>
              <a:t>研究方向</a:t>
            </a:r>
          </a:p>
        </p:txBody>
      </p:sp>
      <p:sp>
        <p:nvSpPr>
          <p:cNvPr id="25603" name="矩形 28"/>
          <p:cNvSpPr>
            <a:spLocks noChangeArrowheads="1"/>
          </p:cNvSpPr>
          <p:nvPr/>
        </p:nvSpPr>
        <p:spPr bwMode="auto">
          <a:xfrm>
            <a:off x="1236663" y="898525"/>
            <a:ext cx="6643687" cy="606425"/>
          </a:xfrm>
          <a:prstGeom prst="rect">
            <a:avLst/>
          </a:prstGeom>
          <a:noFill/>
          <a:ln w="9525">
            <a:noFill/>
            <a:miter lim="800000"/>
            <a:headEnd/>
            <a:tailEnd/>
          </a:ln>
        </p:spPr>
        <p:txBody>
          <a:bodyPr>
            <a:spAutoFit/>
          </a:bodyPr>
          <a:lstStyle/>
          <a:p>
            <a:pPr algn="ctr">
              <a:lnSpc>
                <a:spcPct val="135000"/>
              </a:lnSpc>
            </a:pPr>
            <a:r>
              <a:rPr kumimoji="1" lang="zh-CN" altLang="en-US" sz="2800" b="1">
                <a:solidFill>
                  <a:srgbClr val="0000CC"/>
                </a:solidFill>
                <a:ea typeface="黑体" pitchFamily="49" charset="-122"/>
              </a:rPr>
              <a:t>国家中医药管理局重点研究室</a:t>
            </a:r>
            <a:endParaRPr kumimoji="1" lang="en-US" altLang="zh-CN" sz="2800" b="1">
              <a:solidFill>
                <a:srgbClr val="0000CC"/>
              </a:solidFill>
              <a:ea typeface="黑体" pitchFamily="49" charset="-122"/>
            </a:endParaRPr>
          </a:p>
        </p:txBody>
      </p:sp>
      <p:sp>
        <p:nvSpPr>
          <p:cNvPr id="25604" name="矩形 29"/>
          <p:cNvSpPr>
            <a:spLocks noChangeArrowheads="1"/>
          </p:cNvSpPr>
          <p:nvPr/>
        </p:nvSpPr>
        <p:spPr bwMode="auto">
          <a:xfrm>
            <a:off x="1714500" y="1643063"/>
            <a:ext cx="5643563" cy="479425"/>
          </a:xfrm>
          <a:prstGeom prst="rect">
            <a:avLst/>
          </a:prstGeom>
          <a:noFill/>
          <a:ln w="9525">
            <a:noFill/>
            <a:miter lim="800000"/>
            <a:headEnd/>
            <a:tailEnd/>
          </a:ln>
        </p:spPr>
        <p:txBody>
          <a:bodyPr>
            <a:spAutoFit/>
          </a:bodyPr>
          <a:lstStyle/>
          <a:p>
            <a:pPr algn="ctr">
              <a:lnSpc>
                <a:spcPct val="90000"/>
              </a:lnSpc>
            </a:pPr>
            <a:r>
              <a:rPr lang="zh-CN" altLang="en-US" sz="2800">
                <a:solidFill>
                  <a:srgbClr val="FF0000"/>
                </a:solidFill>
                <a:latin typeface="Verdana" pitchFamily="34" charset="0"/>
                <a:ea typeface="黑体" pitchFamily="49" charset="-122"/>
              </a:rPr>
              <a:t>“方剂效应与临床评价”</a:t>
            </a:r>
          </a:p>
        </p:txBody>
      </p:sp>
      <p:grpSp>
        <p:nvGrpSpPr>
          <p:cNvPr id="16" name="组合 15"/>
          <p:cNvGrpSpPr>
            <a:grpSpLocks/>
          </p:cNvGrpSpPr>
          <p:nvPr/>
        </p:nvGrpSpPr>
        <p:grpSpPr bwMode="auto">
          <a:xfrm>
            <a:off x="1085850" y="2214563"/>
            <a:ext cx="7442200" cy="1914525"/>
            <a:chOff x="1085850" y="2214554"/>
            <a:chExt cx="7441708" cy="1914514"/>
          </a:xfrm>
        </p:grpSpPr>
        <p:sp>
          <p:nvSpPr>
            <p:cNvPr id="31" name="AutoShape 2"/>
            <p:cNvSpPr>
              <a:spLocks noChangeArrowheads="1"/>
            </p:cNvSpPr>
            <p:nvPr/>
          </p:nvSpPr>
          <p:spPr bwMode="gray">
            <a:xfrm>
              <a:off x="1970030" y="2214554"/>
              <a:ext cx="6530543" cy="1914514"/>
            </a:xfrm>
            <a:prstGeom prst="roundRect">
              <a:avLst>
                <a:gd name="adj" fmla="val 11505"/>
              </a:avLst>
            </a:prstGeom>
            <a:gradFill rotWithShape="1">
              <a:gsLst>
                <a:gs pos="0">
                  <a:schemeClr val="accent1"/>
                </a:gs>
                <a:gs pos="100000">
                  <a:schemeClr val="accent1">
                    <a:gamma/>
                    <a:tint val="0"/>
                    <a:invGamma/>
                    <a:alpha val="0"/>
                  </a:schemeClr>
                </a:gs>
              </a:gsLst>
              <a:lin ang="0" scaled="1"/>
            </a:gradFill>
            <a:ln w="6350" algn="ctr">
              <a:noFill/>
              <a:prstDash val="sysDot"/>
              <a:round/>
              <a:headEnd/>
              <a:tailEnd/>
            </a:ln>
            <a:effectLst/>
          </p:spPr>
          <p:txBody>
            <a:bodyPr wrap="none" anchor="ctr"/>
            <a:lstStyle/>
            <a:p>
              <a:pPr>
                <a:defRPr/>
              </a:pPr>
              <a:endParaRPr lang="zh-CN" altLang="en-US">
                <a:latin typeface="Arial" pitchFamily="34" charset="0"/>
                <a:ea typeface="宋体" pitchFamily="2" charset="-122"/>
              </a:endParaRPr>
            </a:p>
          </p:txBody>
        </p:sp>
        <p:sp>
          <p:nvSpPr>
            <p:cNvPr id="25612" name="Text Box 3"/>
            <p:cNvSpPr txBox="1">
              <a:spLocks noChangeArrowheads="1"/>
            </p:cNvSpPr>
            <p:nvPr/>
          </p:nvSpPr>
          <p:spPr bwMode="black">
            <a:xfrm>
              <a:off x="2812518" y="2428868"/>
              <a:ext cx="5715040" cy="1384995"/>
            </a:xfrm>
            <a:prstGeom prst="rect">
              <a:avLst/>
            </a:prstGeom>
            <a:noFill/>
            <a:ln w="9525" algn="ctr">
              <a:noFill/>
              <a:miter lim="800000"/>
              <a:headEnd/>
              <a:tailEnd/>
            </a:ln>
          </p:spPr>
          <p:txBody>
            <a:bodyPr>
              <a:spAutoFit/>
            </a:bodyPr>
            <a:lstStyle/>
            <a:p>
              <a:pPr>
                <a:lnSpc>
                  <a:spcPct val="150000"/>
                </a:lnSpc>
                <a:spcBef>
                  <a:spcPct val="50000"/>
                </a:spcBef>
              </a:pPr>
              <a:r>
                <a:rPr lang="zh-CN" altLang="en-US" sz="2400" b="1"/>
                <a:t>方向：名老中医临床验方方剂效应研究</a:t>
              </a:r>
              <a:endParaRPr lang="en-US" altLang="zh-CN" sz="2400" b="1"/>
            </a:p>
            <a:p>
              <a:pPr>
                <a:lnSpc>
                  <a:spcPct val="150000"/>
                </a:lnSpc>
                <a:spcBef>
                  <a:spcPct val="50000"/>
                </a:spcBef>
              </a:pPr>
              <a:r>
                <a:rPr lang="zh-CN" altLang="en-US" sz="2400" b="1"/>
                <a:t>学术带头人：</a:t>
              </a:r>
              <a:r>
                <a:rPr lang="zh-CN" altLang="en-US" sz="2400" b="1">
                  <a:solidFill>
                    <a:srgbClr val="0000CC"/>
                  </a:solidFill>
                </a:rPr>
                <a:t>王春华  王超云</a:t>
              </a:r>
              <a:endParaRPr lang="en-US" altLang="zh-CN" sz="2400" b="1">
                <a:solidFill>
                  <a:srgbClr val="0000CC"/>
                </a:solidFill>
              </a:endParaRPr>
            </a:p>
          </p:txBody>
        </p:sp>
        <p:pic>
          <p:nvPicPr>
            <p:cNvPr id="25613" name="Picture 5" descr="DO_circle001"/>
            <p:cNvPicPr>
              <a:picLocks noChangeAspect="1" noChangeArrowheads="1"/>
            </p:cNvPicPr>
            <p:nvPr/>
          </p:nvPicPr>
          <p:blipFill>
            <a:blip r:embed="rId2"/>
            <a:srcRect/>
            <a:stretch>
              <a:fillRect/>
            </a:stretch>
          </p:blipFill>
          <p:spPr bwMode="auto">
            <a:xfrm>
              <a:off x="1085850" y="2297130"/>
              <a:ext cx="1714500" cy="1714500"/>
            </a:xfrm>
            <a:prstGeom prst="rect">
              <a:avLst/>
            </a:prstGeom>
            <a:noFill/>
            <a:ln w="9525">
              <a:noFill/>
              <a:miter lim="800000"/>
              <a:headEnd/>
              <a:tailEnd/>
            </a:ln>
          </p:spPr>
        </p:pic>
        <p:sp>
          <p:nvSpPr>
            <p:cNvPr id="25614" name="Text Box 7"/>
            <p:cNvSpPr txBox="1">
              <a:spLocks noChangeArrowheads="1"/>
            </p:cNvSpPr>
            <p:nvPr/>
          </p:nvSpPr>
          <p:spPr bwMode="black">
            <a:xfrm>
              <a:off x="1092200" y="2760645"/>
              <a:ext cx="1670050" cy="954107"/>
            </a:xfrm>
            <a:prstGeom prst="rect">
              <a:avLst/>
            </a:prstGeom>
            <a:noFill/>
            <a:ln w="9525" algn="ctr">
              <a:noFill/>
              <a:miter lim="800000"/>
              <a:headEnd/>
              <a:tailEnd/>
            </a:ln>
          </p:spPr>
          <p:txBody>
            <a:bodyPr>
              <a:spAutoFit/>
            </a:bodyPr>
            <a:lstStyle/>
            <a:p>
              <a:pPr algn="ctr"/>
              <a:r>
                <a:rPr lang="zh-CN" altLang="en-US" sz="2800" b="1">
                  <a:solidFill>
                    <a:srgbClr val="0000CC"/>
                  </a:solidFill>
                  <a:latin typeface="黑体" pitchFamily="49" charset="-122"/>
                  <a:ea typeface="黑体" pitchFamily="49" charset="-122"/>
                </a:rPr>
                <a:t>方向</a:t>
              </a:r>
              <a:endParaRPr lang="en-US" altLang="zh-CN" sz="2800" b="1">
                <a:solidFill>
                  <a:srgbClr val="0000CC"/>
                </a:solidFill>
                <a:latin typeface="黑体" pitchFamily="49" charset="-122"/>
                <a:ea typeface="黑体" pitchFamily="49" charset="-122"/>
              </a:endParaRPr>
            </a:p>
            <a:p>
              <a:pPr algn="ctr"/>
              <a:r>
                <a:rPr lang="en-US" altLang="zh-CN" sz="2800" b="1">
                  <a:solidFill>
                    <a:srgbClr val="0000CC"/>
                  </a:solidFill>
                  <a:latin typeface="黑体" pitchFamily="49" charset="-122"/>
                  <a:ea typeface="黑体" pitchFamily="49" charset="-122"/>
                </a:rPr>
                <a:t>1</a:t>
              </a:r>
            </a:p>
          </p:txBody>
        </p:sp>
      </p:grpSp>
      <p:grpSp>
        <p:nvGrpSpPr>
          <p:cNvPr id="15" name="组合 14"/>
          <p:cNvGrpSpPr>
            <a:grpSpLocks/>
          </p:cNvGrpSpPr>
          <p:nvPr/>
        </p:nvGrpSpPr>
        <p:grpSpPr bwMode="auto">
          <a:xfrm>
            <a:off x="1104900" y="4262438"/>
            <a:ext cx="7467600" cy="2024062"/>
            <a:chOff x="1104900" y="4262454"/>
            <a:chExt cx="7467628" cy="2024066"/>
          </a:xfrm>
        </p:grpSpPr>
        <p:sp>
          <p:nvSpPr>
            <p:cNvPr id="37" name="AutoShape 8"/>
            <p:cNvSpPr>
              <a:spLocks noChangeArrowheads="1"/>
            </p:cNvSpPr>
            <p:nvPr/>
          </p:nvSpPr>
          <p:spPr bwMode="gray">
            <a:xfrm>
              <a:off x="1970091" y="4262454"/>
              <a:ext cx="6602437" cy="2024066"/>
            </a:xfrm>
            <a:prstGeom prst="roundRect">
              <a:avLst>
                <a:gd name="adj" fmla="val 11505"/>
              </a:avLst>
            </a:prstGeom>
            <a:gradFill rotWithShape="1">
              <a:gsLst>
                <a:gs pos="0">
                  <a:schemeClr val="hlink"/>
                </a:gs>
                <a:gs pos="100000">
                  <a:schemeClr val="hlink">
                    <a:gamma/>
                    <a:tint val="0"/>
                    <a:invGamma/>
                    <a:alpha val="0"/>
                  </a:schemeClr>
                </a:gs>
              </a:gsLst>
              <a:lin ang="0" scaled="1"/>
            </a:gradFill>
            <a:ln w="6350" algn="ctr">
              <a:noFill/>
              <a:prstDash val="sysDot"/>
              <a:round/>
              <a:headEnd/>
              <a:tailEnd/>
            </a:ln>
            <a:effectLst/>
          </p:spPr>
          <p:txBody>
            <a:bodyPr wrap="none" anchor="ctr"/>
            <a:lstStyle/>
            <a:p>
              <a:pPr>
                <a:defRPr/>
              </a:pPr>
              <a:endParaRPr lang="zh-CN" altLang="en-US">
                <a:latin typeface="Arial" pitchFamily="34" charset="0"/>
                <a:ea typeface="宋体" pitchFamily="2" charset="-122"/>
              </a:endParaRPr>
            </a:p>
          </p:txBody>
        </p:sp>
        <p:sp>
          <p:nvSpPr>
            <p:cNvPr id="25608" name="Text Box 9"/>
            <p:cNvSpPr txBox="1">
              <a:spLocks noChangeArrowheads="1"/>
            </p:cNvSpPr>
            <p:nvPr/>
          </p:nvSpPr>
          <p:spPr bwMode="black">
            <a:xfrm>
              <a:off x="2857488" y="4544647"/>
              <a:ext cx="5484823" cy="1313245"/>
            </a:xfrm>
            <a:prstGeom prst="rect">
              <a:avLst/>
            </a:prstGeom>
            <a:noFill/>
            <a:ln w="9525" algn="ctr">
              <a:noFill/>
              <a:miter lim="800000"/>
              <a:headEnd/>
              <a:tailEnd/>
            </a:ln>
          </p:spPr>
          <p:txBody>
            <a:bodyPr>
              <a:spAutoFit/>
            </a:bodyPr>
            <a:lstStyle/>
            <a:p>
              <a:pPr>
                <a:lnSpc>
                  <a:spcPct val="150000"/>
                </a:lnSpc>
                <a:spcBef>
                  <a:spcPct val="50000"/>
                </a:spcBef>
              </a:pPr>
              <a:r>
                <a:rPr lang="zh-CN" altLang="en-US" sz="2400" b="1"/>
                <a:t>方向：中药大品种及新药临床评价研究</a:t>
              </a:r>
              <a:endParaRPr lang="en-US" altLang="zh-CN" sz="2400" b="1"/>
            </a:p>
            <a:p>
              <a:pPr>
                <a:lnSpc>
                  <a:spcPct val="150000"/>
                </a:lnSpc>
                <a:spcBef>
                  <a:spcPct val="50000"/>
                </a:spcBef>
              </a:pPr>
              <a:r>
                <a:rPr lang="zh-CN" altLang="en-US" sz="2400" b="1"/>
                <a:t>学术带头人：</a:t>
              </a:r>
              <a:r>
                <a:rPr lang="zh-CN" altLang="en-US" sz="2400" b="1">
                  <a:solidFill>
                    <a:srgbClr val="0000CC"/>
                  </a:solidFill>
                </a:rPr>
                <a:t>张洪春、刘永俊</a:t>
              </a:r>
              <a:endParaRPr lang="en-US" altLang="zh-CN" sz="2400" b="1">
                <a:solidFill>
                  <a:srgbClr val="0000CC"/>
                </a:solidFill>
              </a:endParaRPr>
            </a:p>
          </p:txBody>
        </p:sp>
        <p:pic>
          <p:nvPicPr>
            <p:cNvPr id="25609" name="Picture 11" descr="DP_circle001"/>
            <p:cNvPicPr>
              <a:picLocks noChangeAspect="1" noChangeArrowheads="1"/>
            </p:cNvPicPr>
            <p:nvPr/>
          </p:nvPicPr>
          <p:blipFill>
            <a:blip r:embed="rId3"/>
            <a:srcRect/>
            <a:stretch>
              <a:fillRect/>
            </a:stretch>
          </p:blipFill>
          <p:spPr bwMode="auto">
            <a:xfrm>
              <a:off x="1104900" y="4429132"/>
              <a:ext cx="1727200" cy="1727200"/>
            </a:xfrm>
            <a:prstGeom prst="rect">
              <a:avLst/>
            </a:prstGeom>
            <a:noFill/>
            <a:ln w="9525">
              <a:noFill/>
              <a:miter lim="800000"/>
              <a:headEnd/>
              <a:tailEnd/>
            </a:ln>
          </p:spPr>
        </p:pic>
        <p:sp>
          <p:nvSpPr>
            <p:cNvPr id="25610" name="Text Box 12"/>
            <p:cNvSpPr txBox="1">
              <a:spLocks noChangeArrowheads="1"/>
            </p:cNvSpPr>
            <p:nvPr/>
          </p:nvSpPr>
          <p:spPr bwMode="black">
            <a:xfrm>
              <a:off x="1111250" y="4903785"/>
              <a:ext cx="1670050" cy="954107"/>
            </a:xfrm>
            <a:prstGeom prst="rect">
              <a:avLst/>
            </a:prstGeom>
            <a:noFill/>
            <a:ln w="9525" algn="ctr">
              <a:noFill/>
              <a:miter lim="800000"/>
              <a:headEnd/>
              <a:tailEnd/>
            </a:ln>
          </p:spPr>
          <p:txBody>
            <a:bodyPr>
              <a:spAutoFit/>
            </a:bodyPr>
            <a:lstStyle/>
            <a:p>
              <a:pPr algn="ctr"/>
              <a:r>
                <a:rPr lang="zh-CN" altLang="en-US" sz="2800" b="1">
                  <a:solidFill>
                    <a:srgbClr val="0000CC"/>
                  </a:solidFill>
                  <a:latin typeface="黑体" pitchFamily="49" charset="-122"/>
                  <a:ea typeface="黑体" pitchFamily="49" charset="-122"/>
                </a:rPr>
                <a:t>方向</a:t>
              </a:r>
              <a:endParaRPr lang="en-US" altLang="zh-CN" sz="2800" b="1">
                <a:solidFill>
                  <a:srgbClr val="0000CC"/>
                </a:solidFill>
                <a:latin typeface="黑体" pitchFamily="49" charset="-122"/>
                <a:ea typeface="黑体" pitchFamily="49" charset="-122"/>
              </a:endParaRPr>
            </a:p>
            <a:p>
              <a:pPr algn="ctr"/>
              <a:r>
                <a:rPr lang="en-US" altLang="zh-CN" sz="2800" b="1">
                  <a:solidFill>
                    <a:srgbClr val="0000CC"/>
                  </a:solidFill>
                  <a:latin typeface="黑体" pitchFamily="49" charset="-122"/>
                  <a:ea typeface="黑体" pitchFamily="49" charset="-122"/>
                </a:rPr>
                <a:t>2</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29000" y="225425"/>
            <a:ext cx="2286000" cy="83026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zh-CN" altLang="en-US" sz="2400" b="1" kern="0" dirty="0">
                <a:solidFill>
                  <a:srgbClr val="FF0000"/>
                </a:solidFill>
              </a:rPr>
              <a:t>中药方剂临床评价</a:t>
            </a:r>
            <a:endParaRPr lang="zh-CN" altLang="en-US" sz="2400" b="1" dirty="0">
              <a:solidFill>
                <a:srgbClr val="FF0000"/>
              </a:solidFill>
            </a:endParaRPr>
          </a:p>
        </p:txBody>
      </p:sp>
      <p:sp>
        <p:nvSpPr>
          <p:cNvPr id="5" name="矩形 4"/>
          <p:cNvSpPr/>
          <p:nvPr/>
        </p:nvSpPr>
        <p:spPr>
          <a:xfrm>
            <a:off x="785813" y="214313"/>
            <a:ext cx="1785937" cy="8302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zh-CN" altLang="en-US" sz="2400" b="1" kern="0" dirty="0">
                <a:solidFill>
                  <a:srgbClr val="000000"/>
                </a:solidFill>
              </a:rPr>
              <a:t>化学药物的评价</a:t>
            </a:r>
            <a:endParaRPr lang="zh-CN" altLang="en-US" sz="2400" b="1" dirty="0"/>
          </a:p>
        </p:txBody>
      </p:sp>
      <p:sp>
        <p:nvSpPr>
          <p:cNvPr id="6" name="矩形 5"/>
          <p:cNvSpPr/>
          <p:nvPr/>
        </p:nvSpPr>
        <p:spPr>
          <a:xfrm>
            <a:off x="6529388" y="225425"/>
            <a:ext cx="1757362" cy="8302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zh-CN" altLang="en-US" sz="2400" b="1" kern="0" dirty="0">
                <a:solidFill>
                  <a:srgbClr val="000000"/>
                </a:solidFill>
              </a:rPr>
              <a:t>生物制剂的评价</a:t>
            </a:r>
            <a:endParaRPr lang="zh-CN" altLang="en-US" sz="2400" b="1" dirty="0"/>
          </a:p>
        </p:txBody>
      </p:sp>
      <p:grpSp>
        <p:nvGrpSpPr>
          <p:cNvPr id="13" name="组合 12"/>
          <p:cNvGrpSpPr>
            <a:grpSpLocks/>
          </p:cNvGrpSpPr>
          <p:nvPr/>
        </p:nvGrpSpPr>
        <p:grpSpPr bwMode="auto">
          <a:xfrm>
            <a:off x="712788" y="1498600"/>
            <a:ext cx="7786687" cy="1287463"/>
            <a:chOff x="1071538" y="1972344"/>
            <a:chExt cx="7715304" cy="1288148"/>
          </a:xfrm>
        </p:grpSpPr>
        <p:sp>
          <p:nvSpPr>
            <p:cNvPr id="10" name="矩形 9"/>
            <p:cNvSpPr/>
            <p:nvPr/>
          </p:nvSpPr>
          <p:spPr>
            <a:xfrm>
              <a:off x="1071538" y="1972344"/>
              <a:ext cx="7715304" cy="1288148"/>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sz="2400" b="1"/>
            </a:p>
          </p:txBody>
        </p:sp>
        <p:sp>
          <p:nvSpPr>
            <p:cNvPr id="7" name="矩形 6"/>
            <p:cNvSpPr/>
            <p:nvPr/>
          </p:nvSpPr>
          <p:spPr>
            <a:xfrm>
              <a:off x="3072326" y="2004111"/>
              <a:ext cx="4070787" cy="1199201"/>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buClr>
                  <a:srgbClr val="0000CC"/>
                </a:buClr>
                <a:buSzPct val="50000"/>
                <a:buFont typeface="Wingdings" pitchFamily="2" charset="2"/>
                <a:buChar char="l"/>
                <a:defRPr/>
              </a:pPr>
              <a:r>
                <a:rPr lang="zh-CN" altLang="en-US" sz="2400" b="1" kern="0" dirty="0">
                  <a:solidFill>
                    <a:srgbClr val="000000"/>
                  </a:solidFill>
                </a:rPr>
                <a:t>机体功能状态</a:t>
              </a:r>
              <a:endParaRPr lang="en-US" altLang="zh-CN" sz="2400" b="1" kern="0" dirty="0">
                <a:solidFill>
                  <a:srgbClr val="000000"/>
                </a:solidFill>
              </a:endParaRPr>
            </a:p>
            <a:p>
              <a:pPr>
                <a:buClr>
                  <a:srgbClr val="0000CC"/>
                </a:buClr>
                <a:buSzPct val="50000"/>
                <a:buFont typeface="Wingdings" pitchFamily="2" charset="2"/>
                <a:buChar char="l"/>
                <a:defRPr/>
              </a:pPr>
              <a:r>
                <a:rPr lang="zh-CN" altLang="en-US" sz="2400" b="1" kern="0" dirty="0">
                  <a:solidFill>
                    <a:srgbClr val="000000"/>
                  </a:solidFill>
                </a:rPr>
                <a:t>证候相关指标</a:t>
              </a:r>
              <a:endParaRPr lang="en-US" altLang="zh-CN" sz="2400" b="1" kern="0" dirty="0">
                <a:solidFill>
                  <a:srgbClr val="000000"/>
                </a:solidFill>
              </a:endParaRPr>
            </a:p>
            <a:p>
              <a:pPr>
                <a:buClr>
                  <a:srgbClr val="0000CC"/>
                </a:buClr>
                <a:buSzPct val="50000"/>
                <a:buFont typeface="Wingdings" pitchFamily="2" charset="2"/>
                <a:buChar char="l"/>
                <a:defRPr/>
              </a:pPr>
              <a:r>
                <a:rPr lang="zh-CN" altLang="en-US" sz="2400" b="1" kern="0" dirty="0">
                  <a:solidFill>
                    <a:srgbClr val="000000"/>
                  </a:solidFill>
                </a:rPr>
                <a:t>生存质量等多维指标</a:t>
              </a:r>
              <a:endParaRPr lang="zh-CN" altLang="en-US" sz="2400" b="1" dirty="0"/>
            </a:p>
          </p:txBody>
        </p:sp>
        <p:sp>
          <p:nvSpPr>
            <p:cNvPr id="8" name="矩形 7"/>
            <p:cNvSpPr/>
            <p:nvPr/>
          </p:nvSpPr>
          <p:spPr>
            <a:xfrm>
              <a:off x="1142320" y="2191536"/>
              <a:ext cx="1429809" cy="83070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zh-CN" altLang="en-US" sz="2400" b="1" kern="0" dirty="0">
                  <a:solidFill>
                    <a:srgbClr val="000000"/>
                  </a:solidFill>
                </a:rPr>
                <a:t>从</a:t>
              </a:r>
              <a:r>
                <a:rPr lang="zh-CN" altLang="en-US" sz="2400" b="1" kern="0" dirty="0">
                  <a:solidFill>
                    <a:srgbClr val="0000CC"/>
                  </a:solidFill>
                </a:rPr>
                <a:t>整体水平</a:t>
              </a:r>
              <a:r>
                <a:rPr lang="zh-CN" altLang="en-US" sz="2400" b="1" kern="0" dirty="0">
                  <a:solidFill>
                    <a:srgbClr val="000000"/>
                  </a:solidFill>
                </a:rPr>
                <a:t>上选择</a:t>
              </a:r>
              <a:endParaRPr lang="zh-CN" altLang="en-US" sz="2400" b="1" dirty="0"/>
            </a:p>
          </p:txBody>
        </p:sp>
        <p:sp>
          <p:nvSpPr>
            <p:cNvPr id="9" name="矩形 8"/>
            <p:cNvSpPr/>
            <p:nvPr/>
          </p:nvSpPr>
          <p:spPr>
            <a:xfrm>
              <a:off x="6858409" y="2177241"/>
              <a:ext cx="1928433" cy="830704"/>
            </a:xfrm>
            <a:prstGeom prst="rect">
              <a:avLst/>
            </a:prstGeom>
          </p:spPr>
          <p:txBody>
            <a:bodyPr>
              <a:spAutoFit/>
            </a:bodyPr>
            <a:lstStyle/>
            <a:p>
              <a:pPr algn="ctr">
                <a:defRPr/>
              </a:pPr>
              <a:r>
                <a:rPr lang="zh-CN" altLang="en-US" sz="2400" b="1" kern="0" dirty="0">
                  <a:solidFill>
                    <a:srgbClr val="000000"/>
                  </a:solidFill>
                  <a:latin typeface="Arial"/>
                  <a:ea typeface="宋体"/>
                </a:rPr>
                <a:t>进行</a:t>
              </a:r>
              <a:endParaRPr lang="en-US" altLang="zh-CN" sz="2400" b="1" kern="0" dirty="0">
                <a:solidFill>
                  <a:srgbClr val="000000"/>
                </a:solidFill>
                <a:latin typeface="Arial"/>
                <a:ea typeface="宋体"/>
              </a:endParaRPr>
            </a:p>
            <a:p>
              <a:pPr algn="ctr">
                <a:defRPr/>
              </a:pPr>
              <a:r>
                <a:rPr lang="zh-CN" altLang="en-US" sz="2400" b="1" kern="0" dirty="0">
                  <a:solidFill>
                    <a:srgbClr val="0000CC"/>
                  </a:solidFill>
                  <a:latin typeface="Arial"/>
                  <a:ea typeface="宋体"/>
                </a:rPr>
                <a:t>综合分析</a:t>
              </a:r>
              <a:endParaRPr lang="zh-CN" altLang="en-US" sz="2400" b="1" dirty="0">
                <a:solidFill>
                  <a:srgbClr val="0000CC"/>
                </a:solidFill>
                <a:latin typeface="Arial" pitchFamily="34" charset="0"/>
                <a:ea typeface="宋体" pitchFamily="2" charset="-122"/>
              </a:endParaRPr>
            </a:p>
          </p:txBody>
        </p:sp>
        <p:sp>
          <p:nvSpPr>
            <p:cNvPr id="11" name="左大括号 10"/>
            <p:cNvSpPr/>
            <p:nvPr/>
          </p:nvSpPr>
          <p:spPr>
            <a:xfrm>
              <a:off x="2660214" y="2075587"/>
              <a:ext cx="357058" cy="1070544"/>
            </a:xfrm>
            <a:prstGeom prst="leftBrace">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zh-CN" altLang="en-US" sz="2400" b="1"/>
            </a:p>
          </p:txBody>
        </p:sp>
        <p:sp>
          <p:nvSpPr>
            <p:cNvPr id="12" name="右箭头 11"/>
            <p:cNvSpPr/>
            <p:nvPr/>
          </p:nvSpPr>
          <p:spPr>
            <a:xfrm>
              <a:off x="6358212" y="2355136"/>
              <a:ext cx="643336" cy="357377"/>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CN" altLang="en-US" sz="2400" b="1"/>
            </a:p>
          </p:txBody>
        </p:sp>
      </p:grpSp>
      <p:sp>
        <p:nvSpPr>
          <p:cNvPr id="14" name="下箭头 13"/>
          <p:cNvSpPr/>
          <p:nvPr/>
        </p:nvSpPr>
        <p:spPr>
          <a:xfrm>
            <a:off x="4130675" y="1071563"/>
            <a:ext cx="928688" cy="400050"/>
          </a:xfrm>
          <a:prstGeom prst="downArrow">
            <a:avLst>
              <a:gd name="adj1" fmla="val 31037"/>
              <a:gd name="adj2" fmla="val 50000"/>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CN" altLang="en-US" sz="2400" b="1"/>
          </a:p>
        </p:txBody>
      </p:sp>
      <p:sp>
        <p:nvSpPr>
          <p:cNvPr id="16" name="矩形 15"/>
          <p:cNvSpPr/>
          <p:nvPr/>
        </p:nvSpPr>
        <p:spPr>
          <a:xfrm>
            <a:off x="727075" y="3186113"/>
            <a:ext cx="7786688" cy="8318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spcBef>
                <a:spcPct val="20000"/>
              </a:spcBef>
              <a:defRPr/>
            </a:pPr>
            <a:r>
              <a:rPr lang="zh-CN" altLang="en-US" sz="2400" b="1" kern="0" dirty="0">
                <a:solidFill>
                  <a:srgbClr val="000000"/>
                </a:solidFill>
              </a:rPr>
              <a:t>要建立公认的、完善的、科学的符合中医药传统理论的</a:t>
            </a:r>
            <a:r>
              <a:rPr lang="zh-CN" altLang="en-US" sz="2400" b="1" kern="0" dirty="0">
                <a:solidFill>
                  <a:srgbClr val="0000CC"/>
                </a:solidFill>
              </a:rPr>
              <a:t>证候疗效评价体系</a:t>
            </a:r>
            <a:r>
              <a:rPr lang="zh-CN" altLang="en-US" sz="2400" b="1" kern="0" dirty="0">
                <a:solidFill>
                  <a:srgbClr val="000000"/>
                </a:solidFill>
              </a:rPr>
              <a:t>是目前仍然需要解决的一大</a:t>
            </a:r>
            <a:r>
              <a:rPr lang="zh-CN" altLang="en-US" sz="2400" b="1" kern="0" dirty="0">
                <a:solidFill>
                  <a:srgbClr val="FF0000"/>
                </a:solidFill>
              </a:rPr>
              <a:t>难题</a:t>
            </a:r>
          </a:p>
        </p:txBody>
      </p:sp>
      <p:sp>
        <p:nvSpPr>
          <p:cNvPr id="17" name="下箭头 16"/>
          <p:cNvSpPr/>
          <p:nvPr/>
        </p:nvSpPr>
        <p:spPr>
          <a:xfrm>
            <a:off x="4143375" y="2786063"/>
            <a:ext cx="928688" cy="400050"/>
          </a:xfrm>
          <a:prstGeom prst="downArrow">
            <a:avLst>
              <a:gd name="adj1" fmla="val 31037"/>
              <a:gd name="adj2" fmla="val 50000"/>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CN" altLang="en-US" sz="2400" b="1"/>
          </a:p>
        </p:txBody>
      </p:sp>
      <p:sp>
        <p:nvSpPr>
          <p:cNvPr id="18" name="下箭头 17"/>
          <p:cNvSpPr/>
          <p:nvPr/>
        </p:nvSpPr>
        <p:spPr>
          <a:xfrm>
            <a:off x="4143375" y="4000500"/>
            <a:ext cx="928688" cy="400050"/>
          </a:xfrm>
          <a:prstGeom prst="downArrow">
            <a:avLst>
              <a:gd name="adj1" fmla="val 31037"/>
              <a:gd name="adj2" fmla="val 50000"/>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CN" altLang="en-US" sz="2400" b="1"/>
          </a:p>
        </p:txBody>
      </p:sp>
      <p:sp>
        <p:nvSpPr>
          <p:cNvPr id="19" name="矩形 18"/>
          <p:cNvSpPr/>
          <p:nvPr/>
        </p:nvSpPr>
        <p:spPr>
          <a:xfrm>
            <a:off x="712788" y="4432300"/>
            <a:ext cx="7786687" cy="13477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spcBef>
                <a:spcPct val="20000"/>
              </a:spcBef>
              <a:defRPr/>
            </a:pPr>
            <a:r>
              <a:rPr lang="zh-CN" altLang="en-US" sz="2400" b="1" kern="0" dirty="0">
                <a:solidFill>
                  <a:srgbClr val="000000"/>
                </a:solidFill>
              </a:rPr>
              <a:t>设立两大研究方向</a:t>
            </a:r>
            <a:endParaRPr lang="en-US" altLang="zh-CN" sz="2400" b="1" kern="0" dirty="0">
              <a:solidFill>
                <a:srgbClr val="000000"/>
              </a:solidFill>
            </a:endParaRPr>
          </a:p>
          <a:p>
            <a:pPr algn="ctr">
              <a:spcBef>
                <a:spcPct val="20000"/>
              </a:spcBef>
              <a:defRPr/>
            </a:pPr>
            <a:r>
              <a:rPr lang="zh-CN" altLang="en-US" sz="2400" b="1" kern="0" dirty="0">
                <a:solidFill>
                  <a:srgbClr val="0000CC"/>
                </a:solidFill>
              </a:rPr>
              <a:t>方剂效应研究：</a:t>
            </a:r>
            <a:r>
              <a:rPr lang="zh-CN" altLang="en-US" sz="2400" b="1" dirty="0">
                <a:solidFill>
                  <a:srgbClr val="0000CC"/>
                </a:solidFill>
              </a:rPr>
              <a:t>名老中医临床验方方剂效应研究</a:t>
            </a:r>
            <a:endParaRPr lang="en-US" altLang="zh-CN" sz="2400" b="1" kern="0" dirty="0">
              <a:solidFill>
                <a:srgbClr val="0000CC"/>
              </a:solidFill>
            </a:endParaRPr>
          </a:p>
          <a:p>
            <a:pPr algn="ctr">
              <a:spcBef>
                <a:spcPct val="20000"/>
              </a:spcBef>
              <a:defRPr/>
            </a:pPr>
            <a:r>
              <a:rPr lang="zh-CN" altLang="en-US" sz="2400" b="1" kern="0" dirty="0">
                <a:solidFill>
                  <a:srgbClr val="0000CC"/>
                </a:solidFill>
              </a:rPr>
              <a:t>临床评价研究：</a:t>
            </a:r>
            <a:r>
              <a:rPr lang="zh-CN" altLang="en-US" sz="2400" b="1" dirty="0">
                <a:solidFill>
                  <a:srgbClr val="0000CC"/>
                </a:solidFill>
              </a:rPr>
              <a:t>中药大品种及新药临床评价研究</a:t>
            </a:r>
            <a:endParaRPr lang="zh-CN" altLang="en-US" sz="2400" b="1" kern="0" dirty="0">
              <a:solidFill>
                <a:srgbClr val="0000CC"/>
              </a:solidFill>
            </a:endParaRPr>
          </a:p>
        </p:txBody>
      </p:sp>
      <p:sp>
        <p:nvSpPr>
          <p:cNvPr id="20" name="矩形 19"/>
          <p:cNvSpPr/>
          <p:nvPr/>
        </p:nvSpPr>
        <p:spPr>
          <a:xfrm>
            <a:off x="1643063" y="6215063"/>
            <a:ext cx="5954712" cy="52387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defRPr/>
            </a:pPr>
            <a:r>
              <a:rPr lang="zh-CN" altLang="en-US" sz="2800" b="1" dirty="0">
                <a:solidFill>
                  <a:srgbClr val="FF0000"/>
                </a:solidFill>
              </a:rPr>
              <a:t>“方剂效应与临床评价”重点研究室</a:t>
            </a:r>
          </a:p>
        </p:txBody>
      </p:sp>
      <p:sp>
        <p:nvSpPr>
          <p:cNvPr id="22" name="下箭头 21"/>
          <p:cNvSpPr/>
          <p:nvPr/>
        </p:nvSpPr>
        <p:spPr>
          <a:xfrm>
            <a:off x="4143375" y="5772150"/>
            <a:ext cx="928688" cy="400050"/>
          </a:xfrm>
          <a:prstGeom prst="downArrow">
            <a:avLst>
              <a:gd name="adj1" fmla="val 31037"/>
              <a:gd name="adj2" fmla="val 50000"/>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CN" altLang="en-US" sz="2400" b="1"/>
          </a:p>
        </p:txBody>
      </p:sp>
      <p:sp>
        <p:nvSpPr>
          <p:cNvPr id="23" name="不等于号 22"/>
          <p:cNvSpPr/>
          <p:nvPr/>
        </p:nvSpPr>
        <p:spPr>
          <a:xfrm>
            <a:off x="2600325" y="428625"/>
            <a:ext cx="785813" cy="428625"/>
          </a:xfrm>
          <a:prstGeom prst="mathNotEqual">
            <a:avLst>
              <a:gd name="adj1" fmla="val 16748"/>
              <a:gd name="adj2" fmla="val 6530888"/>
              <a:gd name="adj3" fmla="val 11760"/>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CN" altLang="en-US">
              <a:solidFill>
                <a:schemeClr val="tx1"/>
              </a:solidFill>
            </a:endParaRPr>
          </a:p>
        </p:txBody>
      </p:sp>
      <p:sp>
        <p:nvSpPr>
          <p:cNvPr id="25" name="不等于号 24"/>
          <p:cNvSpPr/>
          <p:nvPr/>
        </p:nvSpPr>
        <p:spPr>
          <a:xfrm>
            <a:off x="5715000" y="428625"/>
            <a:ext cx="785813" cy="428625"/>
          </a:xfrm>
          <a:prstGeom prst="mathNotEqual">
            <a:avLst>
              <a:gd name="adj1" fmla="val 16748"/>
              <a:gd name="adj2" fmla="val 6530888"/>
              <a:gd name="adj3" fmla="val 11760"/>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CN" altLang="en-US">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linds(horizontal)">
                                      <p:cBhvr>
                                        <p:cTn id="31" dur="500"/>
                                        <p:tgtEl>
                                          <p:spTgt spid="1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linds(horizontal)">
                                      <p:cBhvr>
                                        <p:cTn id="34" dur="500"/>
                                        <p:tgtEl>
                                          <p:spTgt spid="20"/>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par>
                                <p:cTn id="38" presetID="3" presetClass="entr" presetSubtype="1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linds(horizontal)">
                                      <p:cBhvr>
                                        <p:cTn id="40" dur="500"/>
                                        <p:tgtEl>
                                          <p:spTgt spid="23"/>
                                        </p:tgtEl>
                                      </p:cBhvr>
                                    </p:animEffect>
                                  </p:childTnLst>
                                </p:cTn>
                              </p:par>
                              <p:par>
                                <p:cTn id="41" presetID="3" presetClass="entr" presetSubtype="1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linds(horizontal)">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4" grpId="0" animBg="1"/>
      <p:bldP spid="16" grpId="0" animBg="1"/>
      <p:bldP spid="17" grpId="0" animBg="1"/>
      <p:bldP spid="18" grpId="0" animBg="1"/>
      <p:bldP spid="19" grpId="0" animBg="1"/>
      <p:bldP spid="20"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395288" y="620713"/>
            <a:ext cx="8353425" cy="3109912"/>
          </a:xfrm>
          <a:prstGeom prst="rect">
            <a:avLst/>
          </a:prstGeom>
          <a:noFill/>
          <a:ln w="9525">
            <a:noFill/>
            <a:miter lim="800000"/>
            <a:headEnd/>
            <a:tailEnd/>
          </a:ln>
          <a:effectLst>
            <a:prstShdw prst="shdw12">
              <a:schemeClr val="bg2">
                <a:alpha val="50000"/>
              </a:schemeClr>
            </a:prstShdw>
          </a:effectLst>
        </p:spPr>
        <p:txBody>
          <a:bodyPr>
            <a:spAutoFit/>
          </a:bodyPr>
          <a:lstStyle/>
          <a:p>
            <a:pPr algn="ctr">
              <a:spcBef>
                <a:spcPct val="50000"/>
              </a:spcBef>
            </a:pPr>
            <a:r>
              <a:rPr lang="zh-CN" altLang="en-US" sz="2800" b="1">
                <a:solidFill>
                  <a:srgbClr val="0000CC"/>
                </a:solidFill>
                <a:latin typeface="黑体" pitchFamily="49" charset="-122"/>
                <a:ea typeface="黑体" pitchFamily="49" charset="-122"/>
                <a:cs typeface="Times New Roman" pitchFamily="18" charset="0"/>
              </a:rPr>
              <a:t>重点开展工作</a:t>
            </a:r>
            <a:endParaRPr lang="zh-CN" altLang="en-US">
              <a:cs typeface="Times New Roman" pitchFamily="18" charset="0"/>
            </a:endParaRPr>
          </a:p>
          <a:p>
            <a:pPr>
              <a:spcBef>
                <a:spcPct val="50000"/>
              </a:spcBef>
            </a:pPr>
            <a:r>
              <a:rPr lang="zh-CN" altLang="en-US" b="1">
                <a:cs typeface="Times New Roman" pitchFamily="18" charset="0"/>
              </a:rPr>
              <a:t>①</a:t>
            </a:r>
            <a:r>
              <a:rPr lang="zh-CN" altLang="en-US" sz="2000" b="1">
                <a:latin typeface="宋体" charset="-122"/>
                <a:cs typeface="Times New Roman" pitchFamily="18" charset="0"/>
              </a:rPr>
              <a:t>以国医大师临床经验方为主，开展方剂效应研究。重点是通过对国医大师晁恩祥教授临床验方的方剂效应研究，建立肺系病中药方剂效应的评价方法，为肺系病中药方剂效应评价提供参考，并以此为突破点，延伸到其他治疗药物领域。通过本研究室的研究以及引导作用，联合国内其他研究机构，</a:t>
            </a:r>
            <a:r>
              <a:rPr lang="zh-CN" altLang="en-US" sz="2000" b="1">
                <a:solidFill>
                  <a:srgbClr val="CC0000"/>
                </a:solidFill>
                <a:latin typeface="宋体" charset="-122"/>
                <a:cs typeface="Times New Roman" pitchFamily="18" charset="0"/>
              </a:rPr>
              <a:t>逐渐建立方剂效应评价方法和体系，使方剂效应评价更加客观化、标准化，使方剂效应物质、配伍规律及作用机理研究更接近于客观事实，</a:t>
            </a:r>
            <a:r>
              <a:rPr lang="zh-CN" altLang="en-US" sz="2000" b="1">
                <a:latin typeface="宋体" charset="-122"/>
                <a:cs typeface="Times New Roman" pitchFamily="18" charset="0"/>
              </a:rPr>
              <a:t>为创新药物及有效回归临床奠定基础，从而推进中药现代化进程。 </a:t>
            </a:r>
          </a:p>
        </p:txBody>
      </p:sp>
      <p:sp>
        <p:nvSpPr>
          <p:cNvPr id="70661" name="Text Box 5"/>
          <p:cNvSpPr txBox="1">
            <a:spLocks noChangeArrowheads="1"/>
          </p:cNvSpPr>
          <p:nvPr/>
        </p:nvSpPr>
        <p:spPr bwMode="auto">
          <a:xfrm>
            <a:off x="395288" y="3933825"/>
            <a:ext cx="8424862" cy="2530475"/>
          </a:xfrm>
          <a:prstGeom prst="rect">
            <a:avLst/>
          </a:prstGeom>
          <a:noFill/>
          <a:ln w="9525">
            <a:noFill/>
            <a:miter lim="800000"/>
            <a:headEnd/>
            <a:tailEnd/>
          </a:ln>
          <a:effectLst>
            <a:prstShdw prst="shdw12">
              <a:schemeClr val="bg2">
                <a:alpha val="50000"/>
              </a:schemeClr>
            </a:prstShdw>
          </a:effectLst>
        </p:spPr>
        <p:txBody>
          <a:bodyPr>
            <a:spAutoFit/>
          </a:bodyPr>
          <a:lstStyle/>
          <a:p>
            <a:pPr>
              <a:spcBef>
                <a:spcPct val="50000"/>
              </a:spcBef>
            </a:pPr>
            <a:r>
              <a:rPr lang="zh-CN" altLang="en-US" sz="2000" b="1">
                <a:latin typeface="宋体" charset="-122"/>
              </a:rPr>
              <a:t>②对新中药制剂和名优中药大品种开展临床评价研究。对经过方剂效应评价筛选出的中药方剂，以及临床应用多年疗效确切的名优中药大品种，开展临床评价研究。应用临床流行病学</a:t>
            </a:r>
            <a:r>
              <a:rPr lang="en-US" altLang="zh-CN" sz="2000" b="1">
                <a:latin typeface="宋体" charset="-122"/>
              </a:rPr>
              <a:t>/DME</a:t>
            </a:r>
            <a:r>
              <a:rPr lang="zh-CN" altLang="en-US" sz="2000" b="1">
                <a:latin typeface="宋体" charset="-122"/>
              </a:rPr>
              <a:t>、循证医学的原则和方法，围绕中医药临床疗效评价的若干关键环节，重点开展肺系病、风湿病的临床评价方法研究，包括中医药治疗文献的系统性评价，证候诊断标准以及建立西医疾病、生存质量和中医证候等在内的综合临床疗效评价标准进行研究以及效应基础研究与临床疗效关系的研究等，</a:t>
            </a:r>
            <a:r>
              <a:rPr lang="zh-CN" altLang="en-US" sz="2000" b="1">
                <a:solidFill>
                  <a:srgbClr val="CC0000"/>
                </a:solidFill>
                <a:latin typeface="宋体" charset="-122"/>
              </a:rPr>
              <a:t>为最终建立适应现代医学模式，科学、客观的中医药临床疗效评价体系提供方法学指导。</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ChangeArrowheads="1"/>
          </p:cNvSpPr>
          <p:nvPr/>
        </p:nvSpPr>
        <p:spPr bwMode="auto">
          <a:xfrm>
            <a:off x="0" y="785813"/>
            <a:ext cx="9144000" cy="71437"/>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
        <p:nvSpPr>
          <p:cNvPr id="29698" name="Text Box 3"/>
          <p:cNvSpPr txBox="1">
            <a:spLocks noChangeArrowheads="1"/>
          </p:cNvSpPr>
          <p:nvPr/>
        </p:nvSpPr>
        <p:spPr bwMode="gray">
          <a:xfrm>
            <a:off x="357188" y="142875"/>
            <a:ext cx="8286750" cy="646113"/>
          </a:xfrm>
          <a:prstGeom prst="rect">
            <a:avLst/>
          </a:prstGeom>
          <a:noFill/>
          <a:ln w="9525">
            <a:noFill/>
            <a:miter lim="800000"/>
            <a:headEnd/>
            <a:tailEnd/>
          </a:ln>
        </p:spPr>
        <p:txBody>
          <a:bodyPr>
            <a:spAutoFit/>
          </a:bodyPr>
          <a:lstStyle/>
          <a:p>
            <a:pPr eaLnBrk="0" hangingPunct="0"/>
            <a:r>
              <a:rPr lang="en-US" altLang="zh-CN" sz="3600" b="1">
                <a:solidFill>
                  <a:srgbClr val="000066"/>
                </a:solidFill>
                <a:ea typeface="黑体" pitchFamily="49" charset="-122"/>
              </a:rPr>
              <a:t>2.2 </a:t>
            </a:r>
            <a:r>
              <a:rPr lang="zh-CN" altLang="en-US" sz="3600" b="1">
                <a:solidFill>
                  <a:srgbClr val="000066"/>
                </a:solidFill>
                <a:latin typeface="黑体" pitchFamily="49" charset="-122"/>
                <a:ea typeface="黑体" pitchFamily="49" charset="-122"/>
                <a:cs typeface="微软雅黑" pitchFamily="34" charset="-122"/>
              </a:rPr>
              <a:t>团队建设</a:t>
            </a:r>
            <a:r>
              <a:rPr lang="zh-CN" altLang="en-US" sz="3600" b="1">
                <a:solidFill>
                  <a:srgbClr val="000066"/>
                </a:solidFill>
                <a:ea typeface="黑体" pitchFamily="49" charset="-122"/>
              </a:rPr>
              <a:t>与人才培养</a:t>
            </a:r>
          </a:p>
        </p:txBody>
      </p:sp>
      <p:sp>
        <p:nvSpPr>
          <p:cNvPr id="7" name="Text Box 8"/>
          <p:cNvSpPr txBox="1">
            <a:spLocks noChangeArrowheads="1"/>
          </p:cNvSpPr>
          <p:nvPr/>
        </p:nvSpPr>
        <p:spPr bwMode="auto">
          <a:xfrm>
            <a:off x="428625" y="1071563"/>
            <a:ext cx="8424863" cy="5349875"/>
          </a:xfrm>
          <a:prstGeom prst="rect">
            <a:avLst/>
          </a:prstGeom>
          <a:noFill/>
          <a:ln w="9525">
            <a:noFill/>
            <a:miter lim="800000"/>
            <a:headEnd/>
            <a:tailEnd/>
          </a:ln>
          <a:effectLst>
            <a:prstShdw prst="shdw12">
              <a:schemeClr val="bg2">
                <a:alpha val="50000"/>
              </a:schemeClr>
            </a:prstShdw>
          </a:effectLst>
        </p:spPr>
        <p:txBody>
          <a:bodyPr>
            <a:spAutoFit/>
          </a:bodyPr>
          <a:lstStyle/>
          <a:p>
            <a:pPr>
              <a:lnSpc>
                <a:spcPct val="130000"/>
              </a:lnSpc>
              <a:spcBef>
                <a:spcPct val="20000"/>
              </a:spcBef>
              <a:buClr>
                <a:srgbClr val="FF0000"/>
              </a:buClr>
              <a:buFont typeface="Wingdings" pitchFamily="2" charset="2"/>
              <a:buChar char="l"/>
            </a:pPr>
            <a:r>
              <a:rPr lang="zh-CN" altLang="en-US" sz="2800" b="1">
                <a:latin typeface="Times New Roman" pitchFamily="18" charset="0"/>
                <a:ea typeface="楷体_GB2312"/>
                <a:cs typeface="Times New Roman" pitchFamily="18" charset="0"/>
              </a:rPr>
              <a:t>本实验室现有研究人员</a:t>
            </a:r>
            <a:r>
              <a:rPr lang="en-US" altLang="zh-CN" sz="2800" b="1">
                <a:solidFill>
                  <a:srgbClr val="0000CC"/>
                </a:solidFill>
                <a:latin typeface="Times New Roman" pitchFamily="18" charset="0"/>
                <a:ea typeface="楷体_GB2312"/>
                <a:cs typeface="Times New Roman" pitchFamily="18" charset="0"/>
              </a:rPr>
              <a:t>33</a:t>
            </a:r>
            <a:r>
              <a:rPr lang="zh-CN" altLang="en-US" sz="2800" b="1">
                <a:latin typeface="Times New Roman" pitchFamily="18" charset="0"/>
                <a:ea typeface="楷体_GB2312"/>
                <a:cs typeface="Times New Roman" pitchFamily="18" charset="0"/>
              </a:rPr>
              <a:t>人，其中教授</a:t>
            </a:r>
            <a:r>
              <a:rPr lang="en-US" altLang="zh-CN" sz="2800" b="1">
                <a:solidFill>
                  <a:srgbClr val="0000CC"/>
                </a:solidFill>
                <a:latin typeface="Times New Roman" pitchFamily="18" charset="0"/>
                <a:ea typeface="楷体_GB2312"/>
                <a:cs typeface="Times New Roman" pitchFamily="18" charset="0"/>
              </a:rPr>
              <a:t>11</a:t>
            </a:r>
            <a:r>
              <a:rPr lang="zh-CN" altLang="en-US" sz="2800" b="1">
                <a:latin typeface="Times New Roman" pitchFamily="18" charset="0"/>
                <a:ea typeface="楷体_GB2312"/>
                <a:cs typeface="Times New Roman" pitchFamily="18" charset="0"/>
              </a:rPr>
              <a:t>人，泰山学者</a:t>
            </a:r>
            <a:r>
              <a:rPr lang="en-US" altLang="zh-CN" sz="2800" b="1">
                <a:solidFill>
                  <a:srgbClr val="0000CC"/>
                </a:solidFill>
                <a:latin typeface="Times New Roman" pitchFamily="18" charset="0"/>
                <a:ea typeface="楷体_GB2312"/>
                <a:cs typeface="Times New Roman" pitchFamily="18" charset="0"/>
              </a:rPr>
              <a:t>2</a:t>
            </a:r>
            <a:r>
              <a:rPr lang="zh-CN" altLang="en-US" sz="2800" b="1">
                <a:latin typeface="Times New Roman" pitchFamily="18" charset="0"/>
                <a:ea typeface="楷体_GB2312"/>
                <a:cs typeface="Times New Roman" pitchFamily="18" charset="0"/>
              </a:rPr>
              <a:t>名，副教授</a:t>
            </a:r>
            <a:r>
              <a:rPr lang="en-US" altLang="zh-CN" sz="2800" b="1">
                <a:solidFill>
                  <a:srgbClr val="0000CC"/>
                </a:solidFill>
                <a:latin typeface="Times New Roman" pitchFamily="18" charset="0"/>
                <a:ea typeface="楷体_GB2312"/>
                <a:cs typeface="Times New Roman" pitchFamily="18" charset="0"/>
              </a:rPr>
              <a:t>10</a:t>
            </a:r>
            <a:r>
              <a:rPr lang="zh-CN" altLang="en-US" sz="2800" b="1">
                <a:latin typeface="Times New Roman" pitchFamily="18" charset="0"/>
                <a:ea typeface="楷体_GB2312"/>
                <a:cs typeface="Times New Roman" pitchFamily="18" charset="0"/>
              </a:rPr>
              <a:t>人，博士</a:t>
            </a:r>
            <a:r>
              <a:rPr lang="en-US" altLang="zh-CN" sz="2800" b="1">
                <a:solidFill>
                  <a:srgbClr val="0000CC"/>
                </a:solidFill>
                <a:latin typeface="Times New Roman" pitchFamily="18" charset="0"/>
                <a:ea typeface="楷体_GB2312"/>
                <a:cs typeface="Times New Roman" pitchFamily="18" charset="0"/>
              </a:rPr>
              <a:t>15</a:t>
            </a:r>
            <a:r>
              <a:rPr lang="zh-CN" altLang="en-US" sz="2800" b="1">
                <a:latin typeface="Times New Roman" pitchFamily="18" charset="0"/>
                <a:ea typeface="楷体_GB2312"/>
                <a:cs typeface="Times New Roman" pitchFamily="18" charset="0"/>
              </a:rPr>
              <a:t>人，硕士</a:t>
            </a:r>
            <a:r>
              <a:rPr lang="en-US" altLang="zh-CN" sz="2800" b="1">
                <a:solidFill>
                  <a:srgbClr val="0000CC"/>
                </a:solidFill>
                <a:latin typeface="Times New Roman" pitchFamily="18" charset="0"/>
                <a:ea typeface="楷体_GB2312"/>
                <a:cs typeface="Times New Roman" pitchFamily="18" charset="0"/>
              </a:rPr>
              <a:t>12</a:t>
            </a:r>
            <a:r>
              <a:rPr lang="zh-CN" altLang="en-US" sz="2800" b="1">
                <a:latin typeface="Times New Roman" pitchFamily="18" charset="0"/>
                <a:ea typeface="楷体_GB2312"/>
                <a:cs typeface="Times New Roman" pitchFamily="18" charset="0"/>
              </a:rPr>
              <a:t>人。</a:t>
            </a:r>
            <a:endParaRPr lang="en-US" altLang="zh-CN" sz="2800" b="1">
              <a:latin typeface="Times New Roman" pitchFamily="18" charset="0"/>
              <a:ea typeface="楷体_GB2312"/>
              <a:cs typeface="Times New Roman" pitchFamily="18" charset="0"/>
            </a:endParaRPr>
          </a:p>
          <a:p>
            <a:pPr>
              <a:lnSpc>
                <a:spcPct val="130000"/>
              </a:lnSpc>
              <a:spcBef>
                <a:spcPct val="20000"/>
              </a:spcBef>
              <a:buClr>
                <a:srgbClr val="FF0000"/>
              </a:buClr>
              <a:buFont typeface="Wingdings" pitchFamily="2" charset="2"/>
              <a:buChar char="l"/>
            </a:pPr>
            <a:r>
              <a:rPr lang="zh-CN" altLang="en-US" sz="2800" b="1">
                <a:latin typeface="Times New Roman" pitchFamily="18" charset="0"/>
                <a:ea typeface="楷体_GB2312"/>
                <a:cs typeface="Times New Roman" pitchFamily="18" charset="0"/>
              </a:rPr>
              <a:t>年龄结构合理：</a:t>
            </a:r>
            <a:r>
              <a:rPr lang="en-US" altLang="zh-CN" sz="2800" b="1">
                <a:latin typeface="Times New Roman" pitchFamily="18" charset="0"/>
                <a:ea typeface="楷体_GB2312"/>
                <a:cs typeface="Times New Roman" pitchFamily="18" charset="0"/>
              </a:rPr>
              <a:t>50</a:t>
            </a:r>
            <a:r>
              <a:rPr lang="zh-CN" altLang="en-US" sz="2800" b="1">
                <a:latin typeface="Times New Roman" pitchFamily="18" charset="0"/>
                <a:ea typeface="楷体_GB2312"/>
                <a:cs typeface="Times New Roman" pitchFamily="18" charset="0"/>
              </a:rPr>
              <a:t>岁以上</a:t>
            </a:r>
            <a:r>
              <a:rPr lang="en-US" altLang="zh-CN" sz="2800" b="1">
                <a:latin typeface="Times New Roman" pitchFamily="18" charset="0"/>
                <a:ea typeface="楷体_GB2312"/>
                <a:cs typeface="Times New Roman" pitchFamily="18" charset="0"/>
              </a:rPr>
              <a:t>11</a:t>
            </a:r>
            <a:r>
              <a:rPr lang="zh-CN" altLang="en-US" sz="2800" b="1">
                <a:latin typeface="Times New Roman" pitchFamily="18" charset="0"/>
                <a:ea typeface="楷体_GB2312"/>
                <a:cs typeface="Times New Roman" pitchFamily="18" charset="0"/>
              </a:rPr>
              <a:t>人； </a:t>
            </a:r>
            <a:r>
              <a:rPr lang="en-US" altLang="zh-CN" sz="2800" b="1">
                <a:latin typeface="Times New Roman" pitchFamily="18" charset="0"/>
                <a:ea typeface="楷体_GB2312"/>
                <a:cs typeface="Times New Roman" pitchFamily="18" charset="0"/>
              </a:rPr>
              <a:t>40~50</a:t>
            </a:r>
            <a:r>
              <a:rPr lang="zh-CN" altLang="en-US" sz="2800" b="1">
                <a:latin typeface="Times New Roman" pitchFamily="18" charset="0"/>
                <a:ea typeface="楷体_GB2312"/>
                <a:cs typeface="Times New Roman" pitchFamily="18" charset="0"/>
              </a:rPr>
              <a:t>岁，</a:t>
            </a:r>
            <a:r>
              <a:rPr lang="en-US" altLang="zh-CN" sz="2800" b="1">
                <a:solidFill>
                  <a:srgbClr val="0000CC"/>
                </a:solidFill>
                <a:latin typeface="Times New Roman" pitchFamily="18" charset="0"/>
                <a:ea typeface="楷体_GB2312"/>
                <a:cs typeface="Times New Roman" pitchFamily="18" charset="0"/>
              </a:rPr>
              <a:t>6</a:t>
            </a:r>
            <a:r>
              <a:rPr lang="zh-CN" altLang="en-US" sz="2800" b="1">
                <a:latin typeface="Times New Roman" pitchFamily="18" charset="0"/>
                <a:ea typeface="楷体_GB2312"/>
                <a:cs typeface="Times New Roman" pitchFamily="18" charset="0"/>
              </a:rPr>
              <a:t>人； </a:t>
            </a:r>
            <a:r>
              <a:rPr lang="en-US" altLang="zh-CN" sz="2800" b="1">
                <a:latin typeface="Times New Roman" pitchFamily="18" charset="0"/>
                <a:ea typeface="楷体_GB2312"/>
                <a:cs typeface="Times New Roman" pitchFamily="18" charset="0"/>
              </a:rPr>
              <a:t>40</a:t>
            </a:r>
            <a:r>
              <a:rPr lang="zh-CN" altLang="en-US" sz="2800" b="1">
                <a:latin typeface="Times New Roman" pitchFamily="18" charset="0"/>
                <a:ea typeface="楷体_GB2312"/>
                <a:cs typeface="Times New Roman" pitchFamily="18" charset="0"/>
              </a:rPr>
              <a:t>岁以下</a:t>
            </a:r>
            <a:r>
              <a:rPr lang="en-US" altLang="zh-CN" sz="2800" b="1">
                <a:solidFill>
                  <a:srgbClr val="0000CC"/>
                </a:solidFill>
                <a:latin typeface="Times New Roman" pitchFamily="18" charset="0"/>
                <a:ea typeface="楷体_GB2312"/>
                <a:cs typeface="Times New Roman" pitchFamily="18" charset="0"/>
              </a:rPr>
              <a:t>16</a:t>
            </a:r>
            <a:r>
              <a:rPr lang="zh-CN" altLang="en-US" sz="2800" b="1">
                <a:latin typeface="Times New Roman" pitchFamily="18" charset="0"/>
                <a:ea typeface="楷体_GB2312"/>
                <a:cs typeface="Times New Roman" pitchFamily="18" charset="0"/>
              </a:rPr>
              <a:t>人。</a:t>
            </a:r>
            <a:endParaRPr lang="en-US" altLang="zh-CN" sz="2800" b="1">
              <a:latin typeface="Times New Roman" pitchFamily="18" charset="0"/>
              <a:ea typeface="楷体_GB2312"/>
              <a:cs typeface="Times New Roman" pitchFamily="18" charset="0"/>
            </a:endParaRPr>
          </a:p>
          <a:p>
            <a:pPr>
              <a:lnSpc>
                <a:spcPct val="130000"/>
              </a:lnSpc>
              <a:spcBef>
                <a:spcPct val="20000"/>
              </a:spcBef>
              <a:buClr>
                <a:srgbClr val="FF0000"/>
              </a:buClr>
              <a:buFont typeface="Wingdings" pitchFamily="2" charset="2"/>
              <a:buChar char="l"/>
            </a:pPr>
            <a:r>
              <a:rPr lang="en-US" altLang="zh-CN" sz="2800" b="1">
                <a:latin typeface="Times New Roman" pitchFamily="18" charset="0"/>
                <a:ea typeface="楷体_GB2312"/>
                <a:cs typeface="Times New Roman" pitchFamily="18" charset="0"/>
              </a:rPr>
              <a:t>2014</a:t>
            </a:r>
            <a:r>
              <a:rPr lang="zh-CN" altLang="en-US" sz="2800" b="1">
                <a:latin typeface="Times New Roman" pitchFamily="18" charset="0"/>
                <a:ea typeface="楷体_GB2312"/>
                <a:cs typeface="Times New Roman" pitchFamily="18" charset="0"/>
              </a:rPr>
              <a:t>年，引进中美医学转化研究院</a:t>
            </a:r>
            <a:r>
              <a:rPr lang="zh-CN" altLang="en-US" sz="2800" b="1">
                <a:solidFill>
                  <a:srgbClr val="241BDB"/>
                </a:solidFill>
                <a:latin typeface="Times New Roman" pitchFamily="18" charset="0"/>
                <a:ea typeface="楷体_GB2312"/>
                <a:cs typeface="Times New Roman" pitchFamily="18" charset="0"/>
              </a:rPr>
              <a:t>张春祥教授（泰山学者特聘教授）</a:t>
            </a:r>
            <a:r>
              <a:rPr lang="zh-CN" altLang="en-US" sz="2800" b="1">
                <a:latin typeface="Times New Roman" pitchFamily="18" charset="0"/>
                <a:ea typeface="楷体_GB2312"/>
                <a:cs typeface="Times New Roman" pitchFamily="18" charset="0"/>
              </a:rPr>
              <a:t>。</a:t>
            </a:r>
            <a:endParaRPr lang="en-US" altLang="zh-CN" sz="2800" b="1">
              <a:latin typeface="Times New Roman" pitchFamily="18" charset="0"/>
              <a:ea typeface="楷体_GB2312"/>
              <a:cs typeface="Times New Roman" pitchFamily="18" charset="0"/>
            </a:endParaRPr>
          </a:p>
          <a:p>
            <a:pPr>
              <a:lnSpc>
                <a:spcPct val="130000"/>
              </a:lnSpc>
              <a:spcBef>
                <a:spcPct val="20000"/>
              </a:spcBef>
              <a:buClr>
                <a:srgbClr val="FF0000"/>
              </a:buClr>
              <a:buFont typeface="Wingdings" pitchFamily="2" charset="2"/>
              <a:buChar char="l"/>
            </a:pPr>
            <a:r>
              <a:rPr lang="zh-CN" altLang="en-US" sz="2800" b="1">
                <a:latin typeface="Times New Roman" pitchFamily="18" charset="0"/>
                <a:ea typeface="楷体_GB2312"/>
                <a:cs typeface="Times New Roman" pitchFamily="18" charset="0"/>
              </a:rPr>
              <a:t>团队成员均具有多年从事</a:t>
            </a:r>
            <a:r>
              <a:rPr lang="zh-CN" altLang="en-US" sz="2800" b="1">
                <a:solidFill>
                  <a:srgbClr val="0000CC"/>
                </a:solidFill>
                <a:latin typeface="Times New Roman" pitchFamily="18" charset="0"/>
                <a:ea typeface="楷体_GB2312"/>
                <a:cs typeface="Times New Roman" pitchFamily="18" charset="0"/>
              </a:rPr>
              <a:t>中药开发、中药活性组分分析、活性评价、中药制剂、缓释制剂、靶向药物纳米传递系统</a:t>
            </a:r>
            <a:r>
              <a:rPr lang="zh-CN" altLang="en-US" sz="2800" b="1">
                <a:latin typeface="Times New Roman" pitchFamily="18" charset="0"/>
                <a:ea typeface="楷体_GB2312"/>
                <a:cs typeface="Times New Roman" pitchFamily="18" charset="0"/>
              </a:rPr>
              <a:t>等研究工作的相关经验。</a:t>
            </a:r>
            <a:endParaRPr lang="en-US" altLang="zh-CN" sz="2800" b="1">
              <a:latin typeface="Times New Roman" pitchFamily="18" charset="0"/>
              <a:ea typeface="楷体_GB2312"/>
              <a:cs typeface="Times New Roman" pitchFamily="18" charset="0"/>
            </a:endParaRPr>
          </a:p>
        </p:txBody>
      </p:sp>
      <p:sp>
        <p:nvSpPr>
          <p:cNvPr id="6" name="TextBox 5"/>
          <p:cNvSpPr txBox="1"/>
          <p:nvPr/>
        </p:nvSpPr>
        <p:spPr>
          <a:xfrm>
            <a:off x="5643563" y="214313"/>
            <a:ext cx="2286000" cy="52387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zh-CN" altLang="en-US" sz="2800" b="1" dirty="0"/>
              <a:t>团队建设</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ox(i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ox(i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ox(i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341313" y="928688"/>
          <a:ext cx="8501062" cy="5326065"/>
        </p:xfrm>
        <a:graphic>
          <a:graphicData uri="http://schemas.openxmlformats.org/drawingml/2006/table">
            <a:tbl>
              <a:tblPr/>
              <a:tblGrid>
                <a:gridCol w="1192212"/>
                <a:gridCol w="823913"/>
                <a:gridCol w="785812"/>
                <a:gridCol w="1428750"/>
                <a:gridCol w="1214438"/>
                <a:gridCol w="857250"/>
                <a:gridCol w="928687"/>
                <a:gridCol w="1270000"/>
              </a:tblGrid>
              <a:tr h="5715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rgbClr val="0000CC"/>
                          </a:solidFill>
                          <a:effectLst/>
                          <a:latin typeface="黑体" pitchFamily="49" charset="-122"/>
                          <a:ea typeface="黑体" pitchFamily="49" charset="-122"/>
                          <a:cs typeface="Times New Roman" pitchFamily="18" charset="0"/>
                        </a:rPr>
                        <a:t>姓名</a:t>
                      </a:r>
                    </a:p>
                  </a:txBody>
                  <a:tcPr marL="8632" marR="8632"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rgbClr val="0000CC"/>
                          </a:solidFill>
                          <a:effectLst/>
                          <a:latin typeface="黑体" pitchFamily="49" charset="-122"/>
                          <a:ea typeface="黑体" pitchFamily="49" charset="-122"/>
                          <a:cs typeface="Times New Roman" pitchFamily="18" charset="0"/>
                        </a:rPr>
                        <a:t>年龄</a:t>
                      </a:r>
                    </a:p>
                  </a:txBody>
                  <a:tcPr marL="8632" marR="86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rgbClr val="0000CC"/>
                          </a:solidFill>
                          <a:effectLst/>
                          <a:latin typeface="黑体" pitchFamily="49" charset="-122"/>
                          <a:ea typeface="黑体" pitchFamily="49" charset="-122"/>
                          <a:cs typeface="Times New Roman" pitchFamily="18" charset="0"/>
                        </a:rPr>
                        <a:t>学历</a:t>
                      </a:r>
                    </a:p>
                  </a:txBody>
                  <a:tcPr marL="8632" marR="86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rgbClr val="0000CC"/>
                          </a:solidFill>
                          <a:effectLst/>
                          <a:latin typeface="黑体" pitchFamily="49" charset="-122"/>
                          <a:ea typeface="黑体" pitchFamily="49" charset="-122"/>
                          <a:cs typeface="Times New Roman" pitchFamily="18" charset="0"/>
                        </a:rPr>
                        <a:t>技术职称</a:t>
                      </a:r>
                    </a:p>
                  </a:txBody>
                  <a:tcPr marL="8632" marR="8632"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rgbClr val="0000CC"/>
                          </a:solidFill>
                          <a:effectLst/>
                          <a:latin typeface="黑体" pitchFamily="49" charset="-122"/>
                          <a:ea typeface="黑体" pitchFamily="49" charset="-122"/>
                          <a:cs typeface="Times New Roman" pitchFamily="18" charset="0"/>
                        </a:rPr>
                        <a:t>姓名</a:t>
                      </a:r>
                    </a:p>
                  </a:txBody>
                  <a:tcPr marL="8632" marR="8632"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rgbClr val="0000CC"/>
                          </a:solidFill>
                          <a:effectLst/>
                          <a:latin typeface="黑体" pitchFamily="49" charset="-122"/>
                          <a:ea typeface="黑体" pitchFamily="49" charset="-122"/>
                          <a:cs typeface="Times New Roman" pitchFamily="18" charset="0"/>
                        </a:rPr>
                        <a:t>年龄</a:t>
                      </a:r>
                    </a:p>
                  </a:txBody>
                  <a:tcPr marL="8632" marR="86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rgbClr val="0000CC"/>
                          </a:solidFill>
                          <a:effectLst/>
                          <a:latin typeface="黑体" pitchFamily="49" charset="-122"/>
                          <a:ea typeface="黑体" pitchFamily="49" charset="-122"/>
                          <a:cs typeface="Times New Roman" pitchFamily="18" charset="0"/>
                        </a:rPr>
                        <a:t>学历</a:t>
                      </a:r>
                    </a:p>
                  </a:txBody>
                  <a:tcPr marL="8632" marR="86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rgbClr val="0000CC"/>
                          </a:solidFill>
                          <a:effectLst/>
                          <a:latin typeface="黑体" pitchFamily="49" charset="-122"/>
                          <a:ea typeface="黑体" pitchFamily="49" charset="-122"/>
                          <a:cs typeface="Times New Roman" pitchFamily="18" charset="0"/>
                        </a:rPr>
                        <a:t>技术职称</a:t>
                      </a:r>
                    </a:p>
                  </a:txBody>
                  <a:tcPr marL="8632" marR="8632"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93713">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王春华</a:t>
                      </a:r>
                    </a:p>
                  </a:txBody>
                  <a:tcPr marL="8632" marR="863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50</a:t>
                      </a:r>
                      <a:endParaRPr kumimoji="0" lang="zh-CN" altLang="zh-CN" sz="2000" b="1" i="0" u="none" strike="noStrike" cap="none" normalizeH="0" baseline="0" smtClean="0">
                        <a:ln>
                          <a:noFill/>
                        </a:ln>
                        <a:solidFill>
                          <a:schemeClr val="tx1"/>
                        </a:solidFill>
                        <a:effectLst/>
                        <a:latin typeface="宋体" charset="-122"/>
                        <a:ea typeface="宋体" charset="-122"/>
                        <a:cs typeface="Times New Roman" pitchFamily="18" charset="0"/>
                      </a:endParaRP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rgbClr val="FF0000"/>
                          </a:solidFill>
                          <a:effectLst/>
                          <a:latin typeface="宋体" charset="-122"/>
                          <a:ea typeface="宋体" charset="-122"/>
                          <a:cs typeface="Times New Roman" pitchFamily="18" charset="0"/>
                        </a:rPr>
                        <a:t>硕士</a:t>
                      </a: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教授</a:t>
                      </a:r>
                    </a:p>
                  </a:txBody>
                  <a:tcPr marL="8632" marR="8632"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丛  蔚</a:t>
                      </a:r>
                    </a:p>
                  </a:txBody>
                  <a:tcPr marL="8632" marR="863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29</a:t>
                      </a:r>
                      <a:endParaRPr kumimoji="0" lang="zh-CN" altLang="zh-CN" sz="2000" b="1" i="0" u="none" strike="noStrike" cap="none" normalizeH="0" baseline="0" smtClean="0">
                        <a:ln>
                          <a:noFill/>
                        </a:ln>
                        <a:solidFill>
                          <a:schemeClr val="tx1"/>
                        </a:solidFill>
                        <a:effectLst/>
                        <a:latin typeface="宋体" charset="-122"/>
                        <a:ea typeface="宋体" charset="-122"/>
                        <a:cs typeface="Times New Roman" pitchFamily="18" charset="0"/>
                      </a:endParaRP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rgbClr val="FF0000"/>
                          </a:solidFill>
                          <a:effectLst/>
                          <a:latin typeface="宋体" charset="-122"/>
                          <a:ea typeface="宋体" charset="-122"/>
                          <a:cs typeface="Times New Roman" pitchFamily="18" charset="0"/>
                        </a:rPr>
                        <a:t>博士</a:t>
                      </a: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讲师</a:t>
                      </a:r>
                    </a:p>
                  </a:txBody>
                  <a:tcPr marL="8632" marR="8632"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3713">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王超云</a:t>
                      </a:r>
                    </a:p>
                  </a:txBody>
                  <a:tcPr marL="8632" marR="863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44</a:t>
                      </a:r>
                      <a:endParaRPr kumimoji="0" lang="zh-CN" altLang="zh-CN" sz="2000" b="1" i="0" u="none" strike="noStrike" cap="none" normalizeH="0" baseline="0" smtClean="0">
                        <a:ln>
                          <a:noFill/>
                        </a:ln>
                        <a:solidFill>
                          <a:schemeClr val="tx1"/>
                        </a:solidFill>
                        <a:effectLst/>
                        <a:latin typeface="宋体" charset="-122"/>
                        <a:ea typeface="宋体" charset="-122"/>
                        <a:cs typeface="Times New Roman" pitchFamily="18" charset="0"/>
                      </a:endParaRP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rgbClr val="FF0000"/>
                          </a:solidFill>
                          <a:effectLst/>
                          <a:latin typeface="宋体" charset="-122"/>
                          <a:ea typeface="宋体" charset="-122"/>
                          <a:cs typeface="Times New Roman" pitchFamily="18" charset="0"/>
                        </a:rPr>
                        <a:t>博士</a:t>
                      </a: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副教授</a:t>
                      </a:r>
                    </a:p>
                  </a:txBody>
                  <a:tcPr marL="8632" marR="8632"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贾元印</a:t>
                      </a:r>
                    </a:p>
                  </a:txBody>
                  <a:tcPr marL="8632" marR="863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69</a:t>
                      </a:r>
                      <a:endParaRPr kumimoji="0" lang="zh-CN" altLang="zh-CN" sz="2000" b="1" i="0" u="none" strike="noStrike" cap="none" normalizeH="0" baseline="0" smtClean="0">
                        <a:ln>
                          <a:noFill/>
                        </a:ln>
                        <a:solidFill>
                          <a:schemeClr val="tx1"/>
                        </a:solidFill>
                        <a:effectLst/>
                        <a:latin typeface="宋体" charset="-122"/>
                        <a:ea typeface="宋体" charset="-122"/>
                        <a:cs typeface="Times New Roman" pitchFamily="18" charset="0"/>
                      </a:endParaRP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rgbClr val="FF0000"/>
                          </a:solidFill>
                          <a:effectLst/>
                          <a:latin typeface="宋体" charset="-122"/>
                          <a:ea typeface="宋体" charset="-122"/>
                          <a:cs typeface="Times New Roman" pitchFamily="18" charset="0"/>
                        </a:rPr>
                        <a:t>本科</a:t>
                      </a: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研究员</a:t>
                      </a:r>
                    </a:p>
                  </a:txBody>
                  <a:tcPr marL="8632" marR="8632"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刘为忠</a:t>
                      </a:r>
                    </a:p>
                  </a:txBody>
                  <a:tcPr marL="8632" marR="863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52</a:t>
                      </a:r>
                      <a:endParaRPr kumimoji="0" lang="zh-CN" altLang="zh-CN" sz="2000" b="1" i="0" u="none" strike="noStrike" cap="none" normalizeH="0" baseline="0" smtClean="0">
                        <a:ln>
                          <a:noFill/>
                        </a:ln>
                        <a:solidFill>
                          <a:schemeClr val="tx1"/>
                        </a:solidFill>
                        <a:effectLst/>
                        <a:latin typeface="宋体" charset="-122"/>
                        <a:ea typeface="宋体" charset="-122"/>
                        <a:cs typeface="Times New Roman" pitchFamily="18" charset="0"/>
                      </a:endParaRP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rgbClr val="FF0000"/>
                          </a:solidFill>
                          <a:effectLst/>
                          <a:latin typeface="宋体" charset="-122"/>
                          <a:ea typeface="宋体" charset="-122"/>
                          <a:cs typeface="Times New Roman" pitchFamily="18" charset="0"/>
                        </a:rPr>
                        <a:t>博士</a:t>
                      </a: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教授</a:t>
                      </a:r>
                    </a:p>
                  </a:txBody>
                  <a:tcPr marL="8632" marR="8632"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杨小平</a:t>
                      </a:r>
                    </a:p>
                  </a:txBody>
                  <a:tcPr marL="8632" marR="863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52</a:t>
                      </a:r>
                      <a:endParaRPr kumimoji="0" lang="zh-CN" altLang="zh-CN" sz="2000" b="1" i="0" u="none" strike="noStrike" cap="none" normalizeH="0" baseline="0" smtClean="0">
                        <a:ln>
                          <a:noFill/>
                        </a:ln>
                        <a:solidFill>
                          <a:schemeClr val="tx1"/>
                        </a:solidFill>
                        <a:effectLst/>
                        <a:latin typeface="宋体" charset="-122"/>
                        <a:ea typeface="宋体" charset="-122"/>
                        <a:cs typeface="Times New Roman" pitchFamily="18" charset="0"/>
                      </a:endParaRP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rgbClr val="FF0000"/>
                          </a:solidFill>
                          <a:effectLst/>
                          <a:latin typeface="宋体" charset="-122"/>
                          <a:ea typeface="宋体" charset="-122"/>
                          <a:cs typeface="Times New Roman" pitchFamily="18" charset="0"/>
                        </a:rPr>
                        <a:t>博士</a:t>
                      </a: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教授</a:t>
                      </a:r>
                    </a:p>
                  </a:txBody>
                  <a:tcPr marL="8632" marR="8632"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3713">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侯桂革</a:t>
                      </a:r>
                    </a:p>
                  </a:txBody>
                  <a:tcPr marL="8632" marR="863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31</a:t>
                      </a:r>
                      <a:endParaRPr kumimoji="0" lang="zh-CN" altLang="zh-CN" sz="2000" b="1" i="0" u="none" strike="noStrike" cap="none" normalizeH="0" baseline="0" smtClean="0">
                        <a:ln>
                          <a:noFill/>
                        </a:ln>
                        <a:solidFill>
                          <a:schemeClr val="tx1"/>
                        </a:solidFill>
                        <a:effectLst/>
                        <a:latin typeface="宋体" charset="-122"/>
                        <a:ea typeface="宋体" charset="-122"/>
                        <a:cs typeface="Times New Roman" pitchFamily="18" charset="0"/>
                      </a:endParaRP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rgbClr val="FF0000"/>
                          </a:solidFill>
                          <a:effectLst/>
                          <a:latin typeface="宋体" charset="-122"/>
                          <a:ea typeface="宋体" charset="-122"/>
                          <a:cs typeface="Times New Roman" pitchFamily="18" charset="0"/>
                        </a:rPr>
                        <a:t>博士</a:t>
                      </a: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副教授</a:t>
                      </a:r>
                    </a:p>
                  </a:txBody>
                  <a:tcPr marL="8632" marR="8632"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王继鹏</a:t>
                      </a:r>
                    </a:p>
                  </a:txBody>
                  <a:tcPr marL="8632" marR="863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31</a:t>
                      </a:r>
                      <a:endParaRPr kumimoji="0" lang="zh-CN" altLang="zh-CN" sz="2000" b="1" i="0" u="none" strike="noStrike" cap="none" normalizeH="0" baseline="0" smtClean="0">
                        <a:ln>
                          <a:noFill/>
                        </a:ln>
                        <a:solidFill>
                          <a:schemeClr val="tx1"/>
                        </a:solidFill>
                        <a:effectLst/>
                        <a:latin typeface="宋体" charset="-122"/>
                        <a:ea typeface="宋体" charset="-122"/>
                        <a:cs typeface="Times New Roman" pitchFamily="18" charset="0"/>
                      </a:endParaRP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rgbClr val="FF0000"/>
                          </a:solidFill>
                          <a:effectLst/>
                          <a:latin typeface="宋体" charset="-122"/>
                          <a:ea typeface="宋体" charset="-122"/>
                          <a:cs typeface="Times New Roman" pitchFamily="18" charset="0"/>
                        </a:rPr>
                        <a:t>本科</a:t>
                      </a: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中级</a:t>
                      </a:r>
                    </a:p>
                  </a:txBody>
                  <a:tcPr marL="8632" marR="8632"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3713">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孙居峰</a:t>
                      </a:r>
                    </a:p>
                  </a:txBody>
                  <a:tcPr marL="8632" marR="863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46</a:t>
                      </a:r>
                      <a:endParaRPr kumimoji="0" lang="zh-CN" altLang="zh-CN" sz="2000" b="1" i="0" u="none" strike="noStrike" cap="none" normalizeH="0" baseline="0" smtClean="0">
                        <a:ln>
                          <a:noFill/>
                        </a:ln>
                        <a:solidFill>
                          <a:schemeClr val="tx1"/>
                        </a:solidFill>
                        <a:effectLst/>
                        <a:latin typeface="宋体" charset="-122"/>
                        <a:ea typeface="宋体" charset="-122"/>
                        <a:cs typeface="Times New Roman" pitchFamily="18" charset="0"/>
                      </a:endParaRP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rgbClr val="FF0000"/>
                          </a:solidFill>
                          <a:effectLst/>
                          <a:latin typeface="宋体" charset="-122"/>
                          <a:ea typeface="宋体" charset="-122"/>
                          <a:cs typeface="Times New Roman" pitchFamily="18" charset="0"/>
                        </a:rPr>
                        <a:t>硕士</a:t>
                      </a: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副教授</a:t>
                      </a:r>
                    </a:p>
                  </a:txBody>
                  <a:tcPr marL="8632" marR="8632"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陈向明</a:t>
                      </a:r>
                    </a:p>
                  </a:txBody>
                  <a:tcPr marL="8632" marR="863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38</a:t>
                      </a:r>
                      <a:endParaRPr kumimoji="0" lang="zh-CN" altLang="zh-CN" sz="2000" b="1" i="0" u="none" strike="noStrike" cap="none" normalizeH="0" baseline="0" smtClean="0">
                        <a:ln>
                          <a:noFill/>
                        </a:ln>
                        <a:solidFill>
                          <a:schemeClr val="tx1"/>
                        </a:solidFill>
                        <a:effectLst/>
                        <a:latin typeface="宋体" charset="-122"/>
                        <a:ea typeface="宋体" charset="-122"/>
                        <a:cs typeface="Times New Roman" pitchFamily="18" charset="0"/>
                      </a:endParaRP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rgbClr val="FF0000"/>
                          </a:solidFill>
                          <a:effectLst/>
                          <a:latin typeface="宋体" charset="-122"/>
                          <a:ea typeface="宋体" charset="-122"/>
                          <a:cs typeface="Times New Roman" pitchFamily="18" charset="0"/>
                        </a:rPr>
                        <a:t>博士</a:t>
                      </a: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副教授</a:t>
                      </a:r>
                    </a:p>
                  </a:txBody>
                  <a:tcPr marL="8632" marR="8632"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3713">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张秀丽</a:t>
                      </a:r>
                    </a:p>
                  </a:txBody>
                  <a:tcPr marL="8632" marR="863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41</a:t>
                      </a:r>
                      <a:endParaRPr kumimoji="0" lang="zh-CN" altLang="zh-CN" sz="2000" b="1" i="0" u="none" strike="noStrike" cap="none" normalizeH="0" baseline="0" smtClean="0">
                        <a:ln>
                          <a:noFill/>
                        </a:ln>
                        <a:solidFill>
                          <a:schemeClr val="tx1"/>
                        </a:solidFill>
                        <a:effectLst/>
                        <a:latin typeface="宋体" charset="-122"/>
                        <a:ea typeface="宋体" charset="-122"/>
                        <a:cs typeface="Times New Roman" pitchFamily="18" charset="0"/>
                      </a:endParaRP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rgbClr val="FF0000"/>
                          </a:solidFill>
                          <a:effectLst/>
                          <a:latin typeface="宋体" charset="-122"/>
                          <a:ea typeface="宋体" charset="-122"/>
                          <a:cs typeface="Times New Roman" pitchFamily="18" charset="0"/>
                        </a:rPr>
                        <a:t>博士</a:t>
                      </a: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副教授</a:t>
                      </a:r>
                    </a:p>
                  </a:txBody>
                  <a:tcPr marL="8632" marR="8632"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李洪娟</a:t>
                      </a:r>
                    </a:p>
                  </a:txBody>
                  <a:tcPr marL="8632" marR="863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34</a:t>
                      </a:r>
                      <a:endParaRPr kumimoji="0" lang="zh-CN" altLang="zh-CN" sz="2000" b="1" i="0" u="none" strike="noStrike" cap="none" normalizeH="0" baseline="0" smtClean="0">
                        <a:ln>
                          <a:noFill/>
                        </a:ln>
                        <a:solidFill>
                          <a:schemeClr val="tx1"/>
                        </a:solidFill>
                        <a:effectLst/>
                        <a:latin typeface="宋体" charset="-122"/>
                        <a:ea typeface="宋体" charset="-122"/>
                        <a:cs typeface="Times New Roman" pitchFamily="18" charset="0"/>
                      </a:endParaRP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rgbClr val="FF0000"/>
                          </a:solidFill>
                          <a:effectLst/>
                          <a:latin typeface="宋体" charset="-122"/>
                          <a:ea typeface="宋体" charset="-122"/>
                          <a:cs typeface="Times New Roman" pitchFamily="18" charset="0"/>
                        </a:rPr>
                        <a:t>硕士</a:t>
                      </a: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讲师</a:t>
                      </a:r>
                    </a:p>
                  </a:txBody>
                  <a:tcPr marL="8632" marR="8632"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孙红柳</a:t>
                      </a:r>
                    </a:p>
                  </a:txBody>
                  <a:tcPr marL="8632" marR="863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43</a:t>
                      </a:r>
                      <a:endParaRPr kumimoji="0" lang="zh-CN" altLang="zh-CN" sz="2000" b="1" i="0" u="none" strike="noStrike" cap="none" normalizeH="0" baseline="0" smtClean="0">
                        <a:ln>
                          <a:noFill/>
                        </a:ln>
                        <a:solidFill>
                          <a:schemeClr val="tx1"/>
                        </a:solidFill>
                        <a:effectLst/>
                        <a:latin typeface="宋体" charset="-122"/>
                        <a:ea typeface="宋体" charset="-122"/>
                        <a:cs typeface="Times New Roman" pitchFamily="18" charset="0"/>
                      </a:endParaRP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rgbClr val="FF0000"/>
                          </a:solidFill>
                          <a:effectLst/>
                          <a:latin typeface="宋体" charset="-122"/>
                          <a:ea typeface="宋体" charset="-122"/>
                          <a:cs typeface="Times New Roman" pitchFamily="18" charset="0"/>
                        </a:rPr>
                        <a:t>博士</a:t>
                      </a: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副教授</a:t>
                      </a:r>
                    </a:p>
                  </a:txBody>
                  <a:tcPr marL="8632" marR="8632"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车晓青</a:t>
                      </a:r>
                    </a:p>
                  </a:txBody>
                  <a:tcPr marL="8632" marR="863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30</a:t>
                      </a:r>
                      <a:endParaRPr kumimoji="0" lang="zh-CN" altLang="zh-CN" sz="2000" b="1" i="0" u="none" strike="noStrike" cap="none" normalizeH="0" baseline="0" smtClean="0">
                        <a:ln>
                          <a:noFill/>
                        </a:ln>
                        <a:solidFill>
                          <a:schemeClr val="tx1"/>
                        </a:solidFill>
                        <a:effectLst/>
                        <a:latin typeface="宋体" charset="-122"/>
                        <a:ea typeface="宋体" charset="-122"/>
                        <a:cs typeface="Times New Roman" pitchFamily="18" charset="0"/>
                      </a:endParaRP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rgbClr val="FF0000"/>
                          </a:solidFill>
                          <a:effectLst/>
                          <a:latin typeface="宋体" charset="-122"/>
                          <a:ea typeface="宋体" charset="-122"/>
                          <a:cs typeface="Times New Roman" pitchFamily="18" charset="0"/>
                        </a:rPr>
                        <a:t>硕士</a:t>
                      </a: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中级</a:t>
                      </a:r>
                    </a:p>
                  </a:txBody>
                  <a:tcPr marL="8632" marR="8632"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杨</a:t>
                      </a: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  </a:t>
                      </a: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茗</a:t>
                      </a:r>
                    </a:p>
                  </a:txBody>
                  <a:tcPr marL="8632" marR="863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38</a:t>
                      </a:r>
                      <a:endParaRPr kumimoji="0" lang="zh-CN" altLang="zh-CN" sz="2000" b="1" i="0" u="none" strike="noStrike" cap="none" normalizeH="0" baseline="0" smtClean="0">
                        <a:ln>
                          <a:noFill/>
                        </a:ln>
                        <a:solidFill>
                          <a:schemeClr val="tx1"/>
                        </a:solidFill>
                        <a:effectLst/>
                        <a:latin typeface="宋体" charset="-122"/>
                        <a:ea typeface="宋体" charset="-122"/>
                        <a:cs typeface="Times New Roman" pitchFamily="18" charset="0"/>
                      </a:endParaRP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rgbClr val="FF0000"/>
                          </a:solidFill>
                          <a:effectLst/>
                          <a:latin typeface="宋体" charset="-122"/>
                          <a:ea typeface="宋体" charset="-122"/>
                          <a:cs typeface="Times New Roman" pitchFamily="18" charset="0"/>
                        </a:rPr>
                        <a:t>博士</a:t>
                      </a: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副教授</a:t>
                      </a:r>
                    </a:p>
                  </a:txBody>
                  <a:tcPr marL="8632" marR="8632"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于文潇</a:t>
                      </a:r>
                    </a:p>
                  </a:txBody>
                  <a:tcPr marL="8632" marR="863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29</a:t>
                      </a:r>
                      <a:endParaRPr kumimoji="0" lang="zh-CN" altLang="zh-CN" sz="2000" b="1" i="0" u="none" strike="noStrike" cap="none" normalizeH="0" baseline="0" smtClean="0">
                        <a:ln>
                          <a:noFill/>
                        </a:ln>
                        <a:solidFill>
                          <a:schemeClr val="tx1"/>
                        </a:solidFill>
                        <a:effectLst/>
                        <a:latin typeface="宋体" charset="-122"/>
                        <a:ea typeface="宋体" charset="-122"/>
                        <a:cs typeface="Times New Roman" pitchFamily="18" charset="0"/>
                      </a:endParaRP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rgbClr val="FF0000"/>
                          </a:solidFill>
                          <a:effectLst/>
                          <a:latin typeface="宋体" charset="-122"/>
                          <a:ea typeface="宋体" charset="-122"/>
                          <a:cs typeface="Times New Roman" pitchFamily="18" charset="0"/>
                        </a:rPr>
                        <a:t>硕士</a:t>
                      </a: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初级</a:t>
                      </a:r>
                    </a:p>
                  </a:txBody>
                  <a:tcPr marL="8632" marR="8632"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赵</a:t>
                      </a: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  </a:t>
                      </a: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峰</a:t>
                      </a:r>
                    </a:p>
                  </a:txBody>
                  <a:tcPr marL="8632" marR="863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33</a:t>
                      </a:r>
                      <a:endParaRPr kumimoji="0" lang="zh-CN" altLang="zh-CN" sz="2000" b="1" i="0" u="none" strike="noStrike" cap="none" normalizeH="0" baseline="0" smtClean="0">
                        <a:ln>
                          <a:noFill/>
                        </a:ln>
                        <a:solidFill>
                          <a:schemeClr val="tx1"/>
                        </a:solidFill>
                        <a:effectLst/>
                        <a:latin typeface="宋体" charset="-122"/>
                        <a:ea typeface="宋体" charset="-122"/>
                        <a:cs typeface="Times New Roman" pitchFamily="18" charset="0"/>
                      </a:endParaRP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rgbClr val="FF0000"/>
                          </a:solidFill>
                          <a:effectLst/>
                          <a:latin typeface="宋体" charset="-122"/>
                          <a:ea typeface="宋体" charset="-122"/>
                          <a:cs typeface="Times New Roman" pitchFamily="18" charset="0"/>
                        </a:rPr>
                        <a:t>博士</a:t>
                      </a: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中级</a:t>
                      </a:r>
                    </a:p>
                  </a:txBody>
                  <a:tcPr marL="8632" marR="8632"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高浩学</a:t>
                      </a:r>
                    </a:p>
                  </a:txBody>
                  <a:tcPr marL="8632" marR="863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34</a:t>
                      </a:r>
                      <a:endParaRPr kumimoji="0" lang="zh-CN" altLang="zh-CN" sz="2000" b="1" i="0" u="none" strike="noStrike" cap="none" normalizeH="0" baseline="0" smtClean="0">
                        <a:ln>
                          <a:noFill/>
                        </a:ln>
                        <a:solidFill>
                          <a:schemeClr val="tx1"/>
                        </a:solidFill>
                        <a:effectLst/>
                        <a:latin typeface="宋体" charset="-122"/>
                        <a:ea typeface="宋体" charset="-122"/>
                        <a:cs typeface="Times New Roman" pitchFamily="18" charset="0"/>
                      </a:endParaRP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rgbClr val="FF0000"/>
                          </a:solidFill>
                          <a:effectLst/>
                          <a:latin typeface="宋体" charset="-122"/>
                          <a:ea typeface="宋体" charset="-122"/>
                          <a:cs typeface="Times New Roman" pitchFamily="18" charset="0"/>
                        </a:rPr>
                        <a:t>硕士</a:t>
                      </a: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初级</a:t>
                      </a:r>
                    </a:p>
                  </a:txBody>
                  <a:tcPr marL="8632" marR="8632"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任</a:t>
                      </a: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  </a:t>
                      </a: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燕</a:t>
                      </a:r>
                    </a:p>
                  </a:txBody>
                  <a:tcPr marL="8632" marR="863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32</a:t>
                      </a:r>
                      <a:endParaRPr kumimoji="0" lang="zh-CN" altLang="zh-CN" sz="2000" b="1" i="0" u="none" strike="noStrike" cap="none" normalizeH="0" baseline="0" smtClean="0">
                        <a:ln>
                          <a:noFill/>
                        </a:ln>
                        <a:solidFill>
                          <a:schemeClr val="tx1"/>
                        </a:solidFill>
                        <a:effectLst/>
                        <a:latin typeface="宋体" charset="-122"/>
                        <a:ea typeface="宋体" charset="-122"/>
                        <a:cs typeface="Times New Roman" pitchFamily="18" charset="0"/>
                      </a:endParaRP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rgbClr val="FF0000"/>
                          </a:solidFill>
                          <a:effectLst/>
                          <a:latin typeface="宋体" charset="-122"/>
                          <a:ea typeface="宋体" charset="-122"/>
                          <a:cs typeface="Times New Roman" pitchFamily="18" charset="0"/>
                        </a:rPr>
                        <a:t>博士</a:t>
                      </a: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中级</a:t>
                      </a:r>
                    </a:p>
                  </a:txBody>
                  <a:tcPr marL="8632" marR="8632"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王美丹</a:t>
                      </a:r>
                    </a:p>
                  </a:txBody>
                  <a:tcPr marL="8632" marR="863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28</a:t>
                      </a:r>
                      <a:endParaRPr kumimoji="0" lang="zh-CN" altLang="zh-CN" sz="2000" b="1" i="0" u="none" strike="noStrike" cap="none" normalizeH="0" baseline="0" smtClean="0">
                        <a:ln>
                          <a:noFill/>
                        </a:ln>
                        <a:solidFill>
                          <a:schemeClr val="tx1"/>
                        </a:solidFill>
                        <a:effectLst/>
                        <a:latin typeface="宋体" charset="-122"/>
                        <a:ea typeface="宋体" charset="-122"/>
                        <a:cs typeface="Times New Roman" pitchFamily="18" charset="0"/>
                      </a:endParaRP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rgbClr val="FF0000"/>
                          </a:solidFill>
                          <a:effectLst/>
                          <a:latin typeface="宋体" charset="-122"/>
                          <a:ea typeface="宋体" charset="-122"/>
                          <a:cs typeface="Times New Roman" pitchFamily="18" charset="0"/>
                        </a:rPr>
                        <a:t>硕士</a:t>
                      </a:r>
                    </a:p>
                  </a:txBody>
                  <a:tcPr marL="8632" marR="86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cs typeface="Times New Roman" pitchFamily="18" charset="0"/>
                        </a:rPr>
                        <a:t>初级</a:t>
                      </a:r>
                    </a:p>
                  </a:txBody>
                  <a:tcPr marL="8632" marR="8632"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840" name="Rectangle 7"/>
          <p:cNvSpPr>
            <a:spLocks noChangeArrowheads="1"/>
          </p:cNvSpPr>
          <p:nvPr/>
        </p:nvSpPr>
        <p:spPr bwMode="auto">
          <a:xfrm>
            <a:off x="0" y="714375"/>
            <a:ext cx="9144000" cy="71438"/>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
        <p:nvSpPr>
          <p:cNvPr id="30841" name="Text Box 3"/>
          <p:cNvSpPr txBox="1">
            <a:spLocks noChangeArrowheads="1"/>
          </p:cNvSpPr>
          <p:nvPr/>
        </p:nvSpPr>
        <p:spPr bwMode="gray">
          <a:xfrm>
            <a:off x="142875" y="188913"/>
            <a:ext cx="8786813" cy="954087"/>
          </a:xfrm>
          <a:prstGeom prst="rect">
            <a:avLst/>
          </a:prstGeom>
          <a:noFill/>
          <a:ln w="9525">
            <a:noFill/>
            <a:miter lim="800000"/>
            <a:headEnd/>
            <a:tailEnd/>
          </a:ln>
        </p:spPr>
        <p:txBody>
          <a:bodyPr>
            <a:spAutoFit/>
          </a:bodyPr>
          <a:lstStyle/>
          <a:p>
            <a:pPr algn="ctr" eaLnBrk="0" hangingPunct="0"/>
            <a:r>
              <a:rPr lang="zh-CN" altLang="en-US" sz="2800" b="1">
                <a:solidFill>
                  <a:srgbClr val="000066"/>
                </a:solidFill>
                <a:ea typeface="黑体" pitchFamily="49" charset="-122"/>
              </a:rPr>
              <a:t>团队成员（研究方向一）</a:t>
            </a:r>
          </a:p>
          <a:p>
            <a:pPr eaLnBrk="0" hangingPunct="0"/>
            <a:endParaRPr lang="zh-CN" altLang="en-US" sz="2800" b="1">
              <a:solidFill>
                <a:srgbClr val="000066"/>
              </a:solidFill>
              <a:ea typeface="黑体" pitchFamily="49" charset="-122"/>
            </a:endParaRP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341313" y="1101725"/>
          <a:ext cx="8501121" cy="4918577"/>
        </p:xfrm>
        <a:graphic>
          <a:graphicData uri="http://schemas.openxmlformats.org/drawingml/2006/table">
            <a:tbl>
              <a:tblPr/>
              <a:tblGrid>
                <a:gridCol w="1192137"/>
                <a:gridCol w="823773"/>
                <a:gridCol w="857256"/>
                <a:gridCol w="1357322"/>
                <a:gridCol w="1143008"/>
                <a:gridCol w="785818"/>
                <a:gridCol w="857256"/>
                <a:gridCol w="1484551"/>
              </a:tblGrid>
              <a:tr h="781458">
                <a:tc>
                  <a:txBody>
                    <a:bodyPr/>
                    <a:lstStyle/>
                    <a:p>
                      <a:pPr algn="ctr">
                        <a:lnSpc>
                          <a:spcPct val="150000"/>
                        </a:lnSpc>
                        <a:spcAft>
                          <a:spcPts val="0"/>
                        </a:spcAft>
                      </a:pPr>
                      <a:r>
                        <a:rPr lang="zh-CN" sz="2000" b="1" kern="100" dirty="0">
                          <a:solidFill>
                            <a:srgbClr val="0000CC"/>
                          </a:solidFill>
                          <a:latin typeface="黑体" pitchFamily="49" charset="-122"/>
                          <a:ea typeface="黑体" pitchFamily="49" charset="-122"/>
                          <a:cs typeface="Times New Roman"/>
                        </a:rPr>
                        <a:t>姓名</a:t>
                      </a:r>
                    </a:p>
                  </a:txBody>
                  <a:tcPr marL="8632" marR="8632" marT="0" marB="0" anchor="ctr" anchorCtr="1">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000" b="1" kern="100" dirty="0">
                          <a:solidFill>
                            <a:srgbClr val="0000CC"/>
                          </a:solidFill>
                          <a:latin typeface="黑体" pitchFamily="49" charset="-122"/>
                          <a:ea typeface="黑体" pitchFamily="49" charset="-122"/>
                          <a:cs typeface="Times New Roman"/>
                        </a:rPr>
                        <a:t>年龄</a:t>
                      </a:r>
                    </a:p>
                  </a:txBody>
                  <a:tcPr marL="8632" marR="863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000" b="1" kern="100" dirty="0">
                          <a:solidFill>
                            <a:srgbClr val="0000CC"/>
                          </a:solidFill>
                          <a:latin typeface="黑体" pitchFamily="49" charset="-122"/>
                          <a:ea typeface="黑体" pitchFamily="49" charset="-122"/>
                          <a:cs typeface="Times New Roman"/>
                        </a:rPr>
                        <a:t>学历</a:t>
                      </a:r>
                    </a:p>
                  </a:txBody>
                  <a:tcPr marL="8632" marR="863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000" b="1" kern="100" dirty="0">
                          <a:solidFill>
                            <a:srgbClr val="0000CC"/>
                          </a:solidFill>
                          <a:latin typeface="黑体" pitchFamily="49" charset="-122"/>
                          <a:ea typeface="黑体" pitchFamily="49" charset="-122"/>
                          <a:cs typeface="Times New Roman"/>
                        </a:rPr>
                        <a:t>技术职称</a:t>
                      </a:r>
                    </a:p>
                  </a:txBody>
                  <a:tcPr marL="8632" marR="8632" marT="0" marB="0" anchor="ctr" anchorCtr="1">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000" b="1" kern="100" dirty="0">
                          <a:solidFill>
                            <a:srgbClr val="0000CC"/>
                          </a:solidFill>
                          <a:latin typeface="黑体" pitchFamily="49" charset="-122"/>
                          <a:ea typeface="黑体" pitchFamily="49" charset="-122"/>
                          <a:cs typeface="Times New Roman"/>
                        </a:rPr>
                        <a:t>姓名</a:t>
                      </a:r>
                    </a:p>
                  </a:txBody>
                  <a:tcPr marL="8632" marR="8632" marT="0" marB="0" anchor="ctr" anchorCtr="1">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000" b="1" kern="100" dirty="0">
                          <a:solidFill>
                            <a:srgbClr val="0000CC"/>
                          </a:solidFill>
                          <a:latin typeface="黑体" pitchFamily="49" charset="-122"/>
                          <a:ea typeface="黑体" pitchFamily="49" charset="-122"/>
                          <a:cs typeface="Times New Roman"/>
                        </a:rPr>
                        <a:t>年龄</a:t>
                      </a:r>
                    </a:p>
                  </a:txBody>
                  <a:tcPr marL="8632" marR="863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000" b="1" kern="100" dirty="0">
                          <a:solidFill>
                            <a:srgbClr val="0000CC"/>
                          </a:solidFill>
                          <a:latin typeface="黑体" pitchFamily="49" charset="-122"/>
                          <a:ea typeface="黑体" pitchFamily="49" charset="-122"/>
                          <a:cs typeface="Times New Roman"/>
                        </a:rPr>
                        <a:t>学历</a:t>
                      </a:r>
                    </a:p>
                  </a:txBody>
                  <a:tcPr marL="8632" marR="863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000" b="1" kern="100" dirty="0">
                          <a:solidFill>
                            <a:srgbClr val="0000CC"/>
                          </a:solidFill>
                          <a:latin typeface="黑体" pitchFamily="49" charset="-122"/>
                          <a:ea typeface="黑体" pitchFamily="49" charset="-122"/>
                          <a:cs typeface="Times New Roman"/>
                        </a:rPr>
                        <a:t>技术职称</a:t>
                      </a:r>
                    </a:p>
                  </a:txBody>
                  <a:tcPr marL="8632" marR="8632" marT="0" marB="0" anchor="ctr" anchorCtr="1">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91017">
                <a:tc>
                  <a:txBody>
                    <a:bodyPr/>
                    <a:lstStyle/>
                    <a:p>
                      <a:pPr algn="ctr">
                        <a:spcAft>
                          <a:spcPts val="0"/>
                        </a:spcAft>
                      </a:pPr>
                      <a:r>
                        <a:rPr lang="zh-CN" sz="2000" b="1" kern="100" dirty="0">
                          <a:latin typeface="+mn-ea"/>
                          <a:ea typeface="+mn-ea"/>
                          <a:cs typeface="Times New Roman"/>
                        </a:rPr>
                        <a:t>张洪春</a:t>
                      </a:r>
                    </a:p>
                  </a:txBody>
                  <a:tcPr marL="17780" marR="17780" marT="0" marB="0" anchor="ctr" anchorCtr="1">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latin typeface="+mn-ea"/>
                          <a:ea typeface="+mn-ea"/>
                          <a:cs typeface="Times New Roman"/>
                        </a:rPr>
                        <a:t>50</a:t>
                      </a:r>
                      <a:endParaRPr lang="zh-CN" sz="2000" b="1" kern="100">
                        <a:latin typeface="+mn-ea"/>
                        <a:ea typeface="+mn-ea"/>
                        <a:cs typeface="Times New Roman"/>
                      </a:endParaRPr>
                    </a:p>
                  </a:txBody>
                  <a:tcPr marL="17780" marR="177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dirty="0">
                          <a:solidFill>
                            <a:srgbClr val="FF0000"/>
                          </a:solidFill>
                          <a:latin typeface="+mn-ea"/>
                          <a:ea typeface="+mn-ea"/>
                          <a:cs typeface="Times New Roman"/>
                        </a:rPr>
                        <a:t>博士</a:t>
                      </a:r>
                    </a:p>
                  </a:txBody>
                  <a:tcPr marL="17780" marR="177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dirty="0">
                          <a:latin typeface="+mn-ea"/>
                          <a:ea typeface="+mn-ea"/>
                          <a:cs typeface="Times New Roman"/>
                        </a:rPr>
                        <a:t>主任医师</a:t>
                      </a:r>
                    </a:p>
                  </a:txBody>
                  <a:tcPr marL="17780" marR="17780" marT="0" marB="0" anchor="ctr" anchorCtr="1">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dirty="0">
                          <a:latin typeface="+mn-ea"/>
                          <a:ea typeface="+mn-ea"/>
                          <a:cs typeface="Times New Roman"/>
                        </a:rPr>
                        <a:t>姜学连</a:t>
                      </a:r>
                    </a:p>
                  </a:txBody>
                  <a:tcPr marL="17780" marR="17780" marT="0" marB="0" anchor="ctr" anchorCtr="1">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spcAft>
                          <a:spcPts val="0"/>
                        </a:spcAft>
                      </a:pPr>
                      <a:r>
                        <a:rPr lang="en-US" sz="2000" b="1" kern="100">
                          <a:latin typeface="+mn-ea"/>
                          <a:ea typeface="+mn-ea"/>
                          <a:cs typeface="Times New Roman"/>
                        </a:rPr>
                        <a:t>52</a:t>
                      </a:r>
                      <a:endParaRPr lang="zh-CN" sz="2000" b="1" kern="100">
                        <a:latin typeface="+mn-ea"/>
                        <a:ea typeface="+mn-ea"/>
                        <a:cs typeface="Times New Roman"/>
                      </a:endParaRPr>
                    </a:p>
                  </a:txBody>
                  <a:tcPr marL="17780" marR="177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spcAft>
                          <a:spcPts val="0"/>
                        </a:spcAft>
                      </a:pPr>
                      <a:r>
                        <a:rPr lang="zh-CN" sz="2000" b="1" kern="100" dirty="0">
                          <a:solidFill>
                            <a:srgbClr val="FF0000"/>
                          </a:solidFill>
                          <a:latin typeface="+mn-ea"/>
                          <a:ea typeface="+mn-ea"/>
                          <a:cs typeface="Times New Roman"/>
                        </a:rPr>
                        <a:t>博士</a:t>
                      </a:r>
                    </a:p>
                  </a:txBody>
                  <a:tcPr marL="17780" marR="177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spcAft>
                          <a:spcPts val="0"/>
                        </a:spcAft>
                      </a:pPr>
                      <a:r>
                        <a:rPr lang="zh-CN" sz="2000" b="1" kern="100" dirty="0">
                          <a:latin typeface="+mn-ea"/>
                          <a:ea typeface="+mn-ea"/>
                          <a:cs typeface="Times New Roman"/>
                        </a:rPr>
                        <a:t>主任医师</a:t>
                      </a:r>
                    </a:p>
                  </a:txBody>
                  <a:tcPr marL="17780" marR="17780" marT="0" marB="0" anchor="ctr" anchorCtr="1">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664894">
                <a:tc>
                  <a:txBody>
                    <a:bodyPr/>
                    <a:lstStyle/>
                    <a:p>
                      <a:pPr algn="ctr">
                        <a:spcAft>
                          <a:spcPts val="0"/>
                        </a:spcAft>
                      </a:pPr>
                      <a:r>
                        <a:rPr lang="zh-CN" sz="2000" b="1" kern="100" dirty="0">
                          <a:latin typeface="+mn-ea"/>
                          <a:ea typeface="+mn-ea"/>
                          <a:cs typeface="Times New Roman"/>
                        </a:rPr>
                        <a:t>刘永俊</a:t>
                      </a:r>
                    </a:p>
                  </a:txBody>
                  <a:tcPr marL="17780" marR="17780" marT="0" marB="0" anchor="ctr" anchorCtr="1">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a:latin typeface="+mn-ea"/>
                          <a:ea typeface="+mn-ea"/>
                          <a:cs typeface="Times New Roman"/>
                        </a:rPr>
                        <a:t>47</a:t>
                      </a:r>
                      <a:endParaRPr lang="zh-CN" sz="2000" b="1" kern="100" dirty="0">
                        <a:latin typeface="+mn-ea"/>
                        <a:ea typeface="+mn-ea"/>
                        <a:cs typeface="Times New Roman"/>
                      </a:endParaRPr>
                    </a:p>
                  </a:txBody>
                  <a:tcPr marL="17780" marR="177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dirty="0">
                          <a:solidFill>
                            <a:srgbClr val="FF0000"/>
                          </a:solidFill>
                          <a:latin typeface="+mn-ea"/>
                          <a:ea typeface="+mn-ea"/>
                          <a:cs typeface="Times New Roman"/>
                        </a:rPr>
                        <a:t>本科</a:t>
                      </a:r>
                    </a:p>
                  </a:txBody>
                  <a:tcPr marL="17780" marR="177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dirty="0">
                          <a:latin typeface="+mn-ea"/>
                          <a:ea typeface="+mn-ea"/>
                          <a:cs typeface="Times New Roman"/>
                        </a:rPr>
                        <a:t>研究员</a:t>
                      </a:r>
                    </a:p>
                  </a:txBody>
                  <a:tcPr marL="17780" marR="17780" marT="0" marB="0" anchor="ctr" anchorCtr="1">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dirty="0">
                          <a:latin typeface="+mn-ea"/>
                          <a:ea typeface="+mn-ea"/>
                          <a:cs typeface="Times New Roman"/>
                        </a:rPr>
                        <a:t>孙丰润</a:t>
                      </a:r>
                    </a:p>
                  </a:txBody>
                  <a:tcPr marL="17780" marR="17780" marT="0" marB="0" anchor="ctr" anchorCtr="1">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spcAft>
                          <a:spcPts val="0"/>
                        </a:spcAft>
                      </a:pPr>
                      <a:r>
                        <a:rPr lang="en-US" sz="2000" b="1" kern="100">
                          <a:latin typeface="+mn-ea"/>
                          <a:ea typeface="+mn-ea"/>
                          <a:cs typeface="Times New Roman"/>
                        </a:rPr>
                        <a:t>58</a:t>
                      </a:r>
                      <a:endParaRPr lang="zh-CN" sz="2000" b="1" kern="100">
                        <a:latin typeface="+mn-ea"/>
                        <a:ea typeface="+mn-ea"/>
                        <a:cs typeface="Times New Roman"/>
                      </a:endParaRPr>
                    </a:p>
                  </a:txBody>
                  <a:tcPr marL="17780" marR="177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spcAft>
                          <a:spcPts val="0"/>
                        </a:spcAft>
                      </a:pPr>
                      <a:r>
                        <a:rPr lang="zh-CN" sz="2000" b="1" kern="100" dirty="0">
                          <a:solidFill>
                            <a:srgbClr val="FF0000"/>
                          </a:solidFill>
                          <a:latin typeface="+mn-ea"/>
                          <a:ea typeface="+mn-ea"/>
                          <a:cs typeface="Times New Roman"/>
                        </a:rPr>
                        <a:t>本科</a:t>
                      </a:r>
                    </a:p>
                  </a:txBody>
                  <a:tcPr marL="17780" marR="177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spcAft>
                          <a:spcPts val="0"/>
                        </a:spcAft>
                      </a:pPr>
                      <a:r>
                        <a:rPr lang="zh-CN" sz="2000" b="1" kern="100" dirty="0">
                          <a:latin typeface="+mn-ea"/>
                          <a:ea typeface="+mn-ea"/>
                          <a:cs typeface="Times New Roman"/>
                        </a:rPr>
                        <a:t>主任药师</a:t>
                      </a:r>
                    </a:p>
                  </a:txBody>
                  <a:tcPr marL="17780" marR="17780" marT="0" marB="0" anchor="ctr" anchorCtr="1">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517140">
                <a:tc>
                  <a:txBody>
                    <a:bodyPr/>
                    <a:lstStyle/>
                    <a:p>
                      <a:pPr algn="ctr">
                        <a:spcAft>
                          <a:spcPts val="0"/>
                        </a:spcAft>
                      </a:pPr>
                      <a:r>
                        <a:rPr lang="zh-CN" altLang="en-US" sz="2000" b="1" kern="100" dirty="0" smtClean="0">
                          <a:latin typeface="+mn-ea"/>
                          <a:ea typeface="+mn-ea"/>
                          <a:cs typeface="Times New Roman"/>
                        </a:rPr>
                        <a:t>王斌胜</a:t>
                      </a:r>
                      <a:endParaRPr lang="zh-CN" sz="2000" b="1" kern="100" dirty="0">
                        <a:latin typeface="+mn-ea"/>
                        <a:ea typeface="+mn-ea"/>
                        <a:cs typeface="Times New Roman"/>
                      </a:endParaRPr>
                    </a:p>
                  </a:txBody>
                  <a:tcPr marL="17780" marR="17780" marT="0" marB="0" anchor="ctr" anchorCtr="1">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smtClean="0">
                          <a:latin typeface="+mn-ea"/>
                          <a:ea typeface="+mn-ea"/>
                          <a:cs typeface="Times New Roman"/>
                        </a:rPr>
                        <a:t>41</a:t>
                      </a:r>
                      <a:endParaRPr lang="zh-CN" sz="2000" b="1" kern="100" dirty="0">
                        <a:latin typeface="+mn-ea"/>
                        <a:ea typeface="+mn-ea"/>
                        <a:cs typeface="Times New Roman"/>
                      </a:endParaRPr>
                    </a:p>
                  </a:txBody>
                  <a:tcPr marL="17780" marR="177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b="1" kern="100" dirty="0" smtClean="0">
                          <a:solidFill>
                            <a:srgbClr val="FF0000"/>
                          </a:solidFill>
                          <a:latin typeface="+mn-ea"/>
                          <a:ea typeface="+mn-ea"/>
                          <a:cs typeface="Times New Roman"/>
                        </a:rPr>
                        <a:t>博士</a:t>
                      </a:r>
                    </a:p>
                  </a:txBody>
                  <a:tcPr marL="17780" marR="177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2000" b="1" kern="100" smtClean="0">
                          <a:latin typeface="+mn-ea"/>
                          <a:ea typeface="+mn-ea"/>
                          <a:cs typeface="Times New Roman"/>
                        </a:rPr>
                        <a:t>副</a:t>
                      </a:r>
                      <a:r>
                        <a:rPr lang="zh-CN" sz="2000" b="1" kern="100" smtClean="0">
                          <a:latin typeface="+mn-ea"/>
                          <a:ea typeface="+mn-ea"/>
                          <a:cs typeface="Times New Roman"/>
                        </a:rPr>
                        <a:t>教授</a:t>
                      </a:r>
                      <a:endParaRPr lang="zh-CN" sz="2000" b="1" kern="100" dirty="0">
                        <a:latin typeface="+mn-ea"/>
                        <a:ea typeface="+mn-ea"/>
                        <a:cs typeface="Times New Roman"/>
                      </a:endParaRPr>
                    </a:p>
                  </a:txBody>
                  <a:tcPr marL="17780" marR="17780" marT="0" marB="0" anchor="ctr" anchorCtr="1">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dirty="0">
                          <a:latin typeface="+mn-ea"/>
                          <a:ea typeface="+mn-ea"/>
                          <a:cs typeface="Times New Roman"/>
                        </a:rPr>
                        <a:t>魏传梅</a:t>
                      </a:r>
                    </a:p>
                  </a:txBody>
                  <a:tcPr marL="17780" marR="17780" marT="0" marB="0" anchor="ctr" anchorCtr="1">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spcAft>
                          <a:spcPts val="0"/>
                        </a:spcAft>
                      </a:pPr>
                      <a:r>
                        <a:rPr lang="en-US" sz="2000" b="1" kern="100" dirty="0">
                          <a:latin typeface="+mn-ea"/>
                          <a:ea typeface="+mn-ea"/>
                          <a:cs typeface="Times New Roman"/>
                        </a:rPr>
                        <a:t>45</a:t>
                      </a:r>
                      <a:endParaRPr lang="zh-CN" sz="2000" b="1" kern="100" dirty="0">
                        <a:latin typeface="+mn-ea"/>
                        <a:ea typeface="+mn-ea"/>
                        <a:cs typeface="Times New Roman"/>
                      </a:endParaRPr>
                    </a:p>
                  </a:txBody>
                  <a:tcPr marL="17780" marR="177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spcAft>
                          <a:spcPts val="0"/>
                        </a:spcAft>
                      </a:pPr>
                      <a:r>
                        <a:rPr lang="zh-CN" sz="2000" b="1" kern="100" dirty="0">
                          <a:solidFill>
                            <a:srgbClr val="FF0000"/>
                          </a:solidFill>
                          <a:latin typeface="+mn-ea"/>
                          <a:ea typeface="+mn-ea"/>
                          <a:cs typeface="Times New Roman"/>
                        </a:rPr>
                        <a:t>硕士</a:t>
                      </a:r>
                    </a:p>
                  </a:txBody>
                  <a:tcPr marL="17780" marR="177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spcAft>
                          <a:spcPts val="0"/>
                        </a:spcAft>
                      </a:pPr>
                      <a:r>
                        <a:rPr lang="zh-CN" sz="2000" b="1" kern="100">
                          <a:latin typeface="+mn-ea"/>
                          <a:ea typeface="+mn-ea"/>
                          <a:cs typeface="Times New Roman"/>
                        </a:rPr>
                        <a:t>副主任药师</a:t>
                      </a:r>
                    </a:p>
                  </a:txBody>
                  <a:tcPr marL="17780" marR="17780" marT="0" marB="0" anchor="ctr" anchorCtr="1">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664894">
                <a:tc>
                  <a:txBody>
                    <a:bodyPr/>
                    <a:lstStyle/>
                    <a:p>
                      <a:pPr algn="ctr">
                        <a:spcAft>
                          <a:spcPts val="0"/>
                        </a:spcAft>
                      </a:pPr>
                      <a:r>
                        <a:rPr lang="zh-CN" altLang="en-US" sz="2000" b="1" kern="100" dirty="0" smtClean="0">
                          <a:latin typeface="+mn-ea"/>
                          <a:ea typeface="+mn-ea"/>
                          <a:cs typeface="Times New Roman"/>
                        </a:rPr>
                        <a:t>张春祥</a:t>
                      </a:r>
                      <a:endParaRPr lang="zh-CN" sz="2000" b="1" kern="100" dirty="0">
                        <a:latin typeface="+mn-ea"/>
                        <a:ea typeface="+mn-ea"/>
                        <a:cs typeface="Times New Roman"/>
                      </a:endParaRPr>
                    </a:p>
                  </a:txBody>
                  <a:tcPr marL="17780" marR="17780" marT="0" marB="0" anchor="ctr" anchorCtr="1">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smtClean="0">
                          <a:latin typeface="+mn-ea"/>
                          <a:ea typeface="+mn-ea"/>
                          <a:cs typeface="Times New Roman"/>
                        </a:rPr>
                        <a:t>55</a:t>
                      </a:r>
                      <a:endParaRPr lang="zh-CN" sz="2000" b="1" kern="100" dirty="0">
                        <a:latin typeface="+mn-ea"/>
                        <a:ea typeface="+mn-ea"/>
                        <a:cs typeface="Times New Roman"/>
                      </a:endParaRPr>
                    </a:p>
                  </a:txBody>
                  <a:tcPr marL="17780" marR="177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dirty="0">
                          <a:solidFill>
                            <a:srgbClr val="FF0000"/>
                          </a:solidFill>
                          <a:latin typeface="+mn-ea"/>
                          <a:ea typeface="+mn-ea"/>
                          <a:cs typeface="Times New Roman"/>
                        </a:rPr>
                        <a:t>博士</a:t>
                      </a:r>
                    </a:p>
                  </a:txBody>
                  <a:tcPr marL="17780" marR="177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dirty="0" smtClean="0">
                          <a:latin typeface="+mn-ea"/>
                          <a:ea typeface="+mn-ea"/>
                          <a:cs typeface="Times New Roman"/>
                        </a:rPr>
                        <a:t>教授</a:t>
                      </a:r>
                      <a:endParaRPr lang="zh-CN" sz="2000" b="1" kern="100" dirty="0">
                        <a:latin typeface="+mn-ea"/>
                        <a:ea typeface="+mn-ea"/>
                        <a:cs typeface="Times New Roman"/>
                      </a:endParaRPr>
                    </a:p>
                  </a:txBody>
                  <a:tcPr marL="17780" marR="17780" marT="0" marB="0" anchor="ctr" anchorCtr="1">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a:latin typeface="+mn-ea"/>
                          <a:ea typeface="+mn-ea"/>
                          <a:cs typeface="Times New Roman"/>
                        </a:rPr>
                        <a:t>孙迎东</a:t>
                      </a:r>
                    </a:p>
                  </a:txBody>
                  <a:tcPr marL="17780" marR="17780" marT="0" marB="0" anchor="ctr" anchorCtr="1">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spcAft>
                          <a:spcPts val="0"/>
                        </a:spcAft>
                      </a:pPr>
                      <a:r>
                        <a:rPr lang="en-US" sz="2000" b="1" kern="100" dirty="0">
                          <a:latin typeface="+mn-ea"/>
                          <a:ea typeface="+mn-ea"/>
                          <a:cs typeface="Times New Roman"/>
                        </a:rPr>
                        <a:t>50</a:t>
                      </a:r>
                      <a:endParaRPr lang="zh-CN" sz="2000" b="1" kern="100" dirty="0">
                        <a:latin typeface="+mn-ea"/>
                        <a:ea typeface="+mn-ea"/>
                        <a:cs typeface="Times New Roman"/>
                      </a:endParaRPr>
                    </a:p>
                  </a:txBody>
                  <a:tcPr marL="17780" marR="177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spcAft>
                          <a:spcPts val="0"/>
                        </a:spcAft>
                      </a:pPr>
                      <a:r>
                        <a:rPr lang="zh-CN" sz="2000" b="1" kern="100" dirty="0">
                          <a:solidFill>
                            <a:srgbClr val="FF0000"/>
                          </a:solidFill>
                          <a:latin typeface="+mn-ea"/>
                          <a:ea typeface="+mn-ea"/>
                          <a:cs typeface="Times New Roman"/>
                        </a:rPr>
                        <a:t>本科</a:t>
                      </a:r>
                    </a:p>
                  </a:txBody>
                  <a:tcPr marL="17780" marR="177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spcAft>
                          <a:spcPts val="0"/>
                        </a:spcAft>
                      </a:pPr>
                      <a:r>
                        <a:rPr lang="zh-CN" sz="2000" b="1" kern="100">
                          <a:latin typeface="+mn-ea"/>
                          <a:ea typeface="+mn-ea"/>
                          <a:cs typeface="Times New Roman"/>
                        </a:rPr>
                        <a:t>副主任药师</a:t>
                      </a:r>
                    </a:p>
                  </a:txBody>
                  <a:tcPr marL="17780" marR="17780" marT="0" marB="0" anchor="ctr" anchorCtr="1">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591017">
                <a:tc>
                  <a:txBody>
                    <a:bodyPr/>
                    <a:lstStyle/>
                    <a:p>
                      <a:pPr algn="ctr">
                        <a:spcAft>
                          <a:spcPts val="0"/>
                        </a:spcAft>
                      </a:pPr>
                      <a:r>
                        <a:rPr lang="zh-CN" sz="2000" b="1" kern="100" dirty="0" smtClean="0">
                          <a:latin typeface="+mn-ea"/>
                          <a:ea typeface="+mn-ea"/>
                          <a:cs typeface="Times New Roman"/>
                        </a:rPr>
                        <a:t>魏</a:t>
                      </a:r>
                      <a:r>
                        <a:rPr lang="en-US" altLang="zh-CN" sz="2000" b="1" kern="100" dirty="0" smtClean="0">
                          <a:latin typeface="+mn-ea"/>
                          <a:ea typeface="+mn-ea"/>
                          <a:cs typeface="Times New Roman"/>
                        </a:rPr>
                        <a:t>  </a:t>
                      </a:r>
                      <a:r>
                        <a:rPr lang="zh-CN" sz="2000" b="1" kern="100" dirty="0" smtClean="0">
                          <a:latin typeface="+mn-ea"/>
                          <a:ea typeface="+mn-ea"/>
                          <a:cs typeface="Times New Roman"/>
                        </a:rPr>
                        <a:t>铭</a:t>
                      </a:r>
                      <a:endParaRPr lang="zh-CN" sz="2000" b="1" kern="100" dirty="0">
                        <a:latin typeface="+mn-ea"/>
                        <a:ea typeface="+mn-ea"/>
                        <a:cs typeface="Times New Roman"/>
                      </a:endParaRPr>
                    </a:p>
                  </a:txBody>
                  <a:tcPr marL="17780" marR="17780" marT="0" marB="0" anchor="ctr" anchorCtr="1">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latin typeface="+mn-ea"/>
                          <a:ea typeface="+mn-ea"/>
                          <a:cs typeface="Times New Roman"/>
                        </a:rPr>
                        <a:t>54</a:t>
                      </a:r>
                      <a:endParaRPr lang="zh-CN" sz="2000" b="1" kern="100">
                        <a:latin typeface="+mn-ea"/>
                        <a:ea typeface="+mn-ea"/>
                        <a:cs typeface="Times New Roman"/>
                      </a:endParaRPr>
                    </a:p>
                  </a:txBody>
                  <a:tcPr marL="17780" marR="177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dirty="0" smtClean="0">
                          <a:solidFill>
                            <a:srgbClr val="FF0000"/>
                          </a:solidFill>
                          <a:latin typeface="+mn-ea"/>
                          <a:ea typeface="+mn-ea"/>
                          <a:cs typeface="Times New Roman"/>
                        </a:rPr>
                        <a:t>硕士</a:t>
                      </a:r>
                      <a:endParaRPr lang="zh-CN" sz="2000" b="1" kern="100" dirty="0">
                        <a:solidFill>
                          <a:srgbClr val="FF0000"/>
                        </a:solidFill>
                        <a:latin typeface="+mn-ea"/>
                        <a:ea typeface="+mn-ea"/>
                        <a:cs typeface="Times New Roman"/>
                      </a:endParaRPr>
                    </a:p>
                  </a:txBody>
                  <a:tcPr marL="17780" marR="177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dirty="0">
                          <a:latin typeface="+mn-ea"/>
                          <a:ea typeface="+mn-ea"/>
                          <a:cs typeface="Times New Roman"/>
                        </a:rPr>
                        <a:t>主任医师</a:t>
                      </a:r>
                    </a:p>
                  </a:txBody>
                  <a:tcPr marL="17780" marR="17780" marT="0" marB="0" anchor="ctr" anchorCtr="1">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a:latin typeface="+mn-ea"/>
                          <a:ea typeface="+mn-ea"/>
                          <a:cs typeface="Times New Roman"/>
                        </a:rPr>
                        <a:t>姜仁禹</a:t>
                      </a:r>
                    </a:p>
                  </a:txBody>
                  <a:tcPr marL="17780" marR="17780" marT="0" marB="0" anchor="ctr" anchorCtr="1">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spcAft>
                          <a:spcPts val="0"/>
                        </a:spcAft>
                      </a:pPr>
                      <a:r>
                        <a:rPr lang="en-US" sz="2000" b="1" kern="100" dirty="0">
                          <a:latin typeface="+mn-ea"/>
                          <a:ea typeface="+mn-ea"/>
                          <a:cs typeface="Times New Roman"/>
                        </a:rPr>
                        <a:t>30</a:t>
                      </a:r>
                      <a:endParaRPr lang="zh-CN" sz="2000" b="1" kern="100" dirty="0">
                        <a:latin typeface="+mn-ea"/>
                        <a:ea typeface="+mn-ea"/>
                        <a:cs typeface="Times New Roman"/>
                      </a:endParaRPr>
                    </a:p>
                  </a:txBody>
                  <a:tcPr marL="17780" marR="177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spcAft>
                          <a:spcPts val="0"/>
                        </a:spcAft>
                      </a:pPr>
                      <a:r>
                        <a:rPr lang="zh-CN" sz="2000" b="1" kern="100" dirty="0">
                          <a:solidFill>
                            <a:srgbClr val="FF0000"/>
                          </a:solidFill>
                          <a:latin typeface="+mn-ea"/>
                          <a:ea typeface="+mn-ea"/>
                          <a:cs typeface="Times New Roman"/>
                        </a:rPr>
                        <a:t>硕士</a:t>
                      </a:r>
                    </a:p>
                  </a:txBody>
                  <a:tcPr marL="17780" marR="177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spcAft>
                          <a:spcPts val="0"/>
                        </a:spcAft>
                      </a:pPr>
                      <a:r>
                        <a:rPr lang="zh-CN" sz="2000" b="1" kern="100" dirty="0" smtClean="0">
                          <a:latin typeface="+mn-ea"/>
                          <a:ea typeface="+mn-ea"/>
                          <a:cs typeface="Times New Roman"/>
                        </a:rPr>
                        <a:t>中级</a:t>
                      </a:r>
                      <a:endParaRPr lang="zh-CN" sz="2000" b="1" kern="100" dirty="0">
                        <a:latin typeface="+mn-ea"/>
                        <a:ea typeface="+mn-ea"/>
                        <a:cs typeface="Times New Roman"/>
                      </a:endParaRPr>
                    </a:p>
                  </a:txBody>
                  <a:tcPr marL="17780" marR="17780" marT="0" marB="0" anchor="ctr" anchorCtr="1">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591017">
                <a:tc>
                  <a:txBody>
                    <a:bodyPr/>
                    <a:lstStyle/>
                    <a:p>
                      <a:pPr algn="ctr">
                        <a:spcAft>
                          <a:spcPts val="0"/>
                        </a:spcAft>
                      </a:pPr>
                      <a:r>
                        <a:rPr lang="zh-CN" sz="2000" b="1" kern="100" dirty="0" smtClean="0">
                          <a:latin typeface="+mn-ea"/>
                          <a:ea typeface="+mn-ea"/>
                          <a:cs typeface="Times New Roman"/>
                        </a:rPr>
                        <a:t>杨</a:t>
                      </a:r>
                      <a:r>
                        <a:rPr lang="en-US" altLang="zh-CN" sz="2000" b="1" kern="100" dirty="0" smtClean="0">
                          <a:latin typeface="+mn-ea"/>
                          <a:ea typeface="+mn-ea"/>
                          <a:cs typeface="Times New Roman"/>
                        </a:rPr>
                        <a:t>  </a:t>
                      </a:r>
                      <a:r>
                        <a:rPr lang="zh-CN" sz="2000" b="1" kern="100" dirty="0" smtClean="0">
                          <a:latin typeface="+mn-ea"/>
                          <a:ea typeface="+mn-ea"/>
                          <a:cs typeface="Times New Roman"/>
                        </a:rPr>
                        <a:t>毅</a:t>
                      </a:r>
                      <a:endParaRPr lang="zh-CN" sz="2000" b="1" kern="100" dirty="0">
                        <a:latin typeface="+mn-ea"/>
                        <a:ea typeface="+mn-ea"/>
                        <a:cs typeface="Times New Roman"/>
                      </a:endParaRPr>
                    </a:p>
                  </a:txBody>
                  <a:tcPr marL="17780" marR="17780" marT="0" marB="0" anchor="ctr" anchorCtr="1">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latin typeface="+mn-ea"/>
                          <a:ea typeface="+mn-ea"/>
                          <a:cs typeface="Times New Roman"/>
                        </a:rPr>
                        <a:t>38</a:t>
                      </a:r>
                      <a:endParaRPr lang="zh-CN" sz="2000" b="1" kern="100">
                        <a:latin typeface="+mn-ea"/>
                        <a:ea typeface="+mn-ea"/>
                        <a:cs typeface="Times New Roman"/>
                      </a:endParaRPr>
                    </a:p>
                  </a:txBody>
                  <a:tcPr marL="17780" marR="177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dirty="0">
                          <a:solidFill>
                            <a:srgbClr val="FF0000"/>
                          </a:solidFill>
                          <a:latin typeface="+mn-ea"/>
                          <a:ea typeface="+mn-ea"/>
                          <a:cs typeface="Times New Roman"/>
                        </a:rPr>
                        <a:t>硕士</a:t>
                      </a:r>
                    </a:p>
                  </a:txBody>
                  <a:tcPr marL="17780" marR="177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dirty="0">
                          <a:latin typeface="+mn-ea"/>
                          <a:ea typeface="+mn-ea"/>
                          <a:cs typeface="Times New Roman"/>
                        </a:rPr>
                        <a:t>讲师</a:t>
                      </a:r>
                    </a:p>
                  </a:txBody>
                  <a:tcPr marL="17780" marR="17780" marT="0" marB="0" anchor="ctr" anchorCtr="1">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dirty="0" smtClean="0">
                          <a:latin typeface="+mn-ea"/>
                          <a:ea typeface="+mn-ea"/>
                          <a:cs typeface="Times New Roman"/>
                        </a:rPr>
                        <a:t>柳</a:t>
                      </a:r>
                      <a:r>
                        <a:rPr lang="en-US" altLang="zh-CN" sz="2000" b="1" kern="100" dirty="0" smtClean="0">
                          <a:latin typeface="+mn-ea"/>
                          <a:ea typeface="+mn-ea"/>
                          <a:cs typeface="Times New Roman"/>
                        </a:rPr>
                        <a:t>  </a:t>
                      </a:r>
                      <a:r>
                        <a:rPr lang="zh-CN" sz="2000" b="1" kern="100" dirty="0" smtClean="0">
                          <a:latin typeface="+mn-ea"/>
                          <a:ea typeface="+mn-ea"/>
                          <a:cs typeface="Times New Roman"/>
                        </a:rPr>
                        <a:t>新</a:t>
                      </a:r>
                      <a:endParaRPr lang="zh-CN" sz="2000" b="1" kern="100" dirty="0">
                        <a:latin typeface="+mn-ea"/>
                        <a:ea typeface="+mn-ea"/>
                        <a:cs typeface="Times New Roman"/>
                      </a:endParaRPr>
                    </a:p>
                  </a:txBody>
                  <a:tcPr marL="17780" marR="17780" marT="0" marB="0" anchor="ctr" anchorCtr="1">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spcAft>
                          <a:spcPts val="0"/>
                        </a:spcAft>
                      </a:pPr>
                      <a:r>
                        <a:rPr lang="en-US" sz="2000" b="1" kern="100">
                          <a:latin typeface="+mn-ea"/>
                          <a:ea typeface="+mn-ea"/>
                          <a:cs typeface="Times New Roman"/>
                        </a:rPr>
                        <a:t>28</a:t>
                      </a:r>
                      <a:endParaRPr lang="zh-CN" sz="2000" b="1" kern="100">
                        <a:latin typeface="+mn-ea"/>
                        <a:ea typeface="+mn-ea"/>
                        <a:cs typeface="Times New Roman"/>
                      </a:endParaRPr>
                    </a:p>
                  </a:txBody>
                  <a:tcPr marL="17780" marR="177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spcAft>
                          <a:spcPts val="0"/>
                        </a:spcAft>
                      </a:pPr>
                      <a:r>
                        <a:rPr lang="zh-CN" sz="2000" b="1" kern="100" dirty="0">
                          <a:solidFill>
                            <a:srgbClr val="FF0000"/>
                          </a:solidFill>
                          <a:latin typeface="+mn-ea"/>
                          <a:ea typeface="+mn-ea"/>
                          <a:cs typeface="Times New Roman"/>
                        </a:rPr>
                        <a:t>硕士</a:t>
                      </a:r>
                    </a:p>
                  </a:txBody>
                  <a:tcPr marL="17780" marR="177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spcAft>
                          <a:spcPts val="0"/>
                        </a:spcAft>
                      </a:pPr>
                      <a:r>
                        <a:rPr lang="zh-CN" sz="2000" b="1" kern="100" dirty="0">
                          <a:latin typeface="+mn-ea"/>
                          <a:ea typeface="+mn-ea"/>
                          <a:cs typeface="Times New Roman"/>
                        </a:rPr>
                        <a:t>初级</a:t>
                      </a:r>
                    </a:p>
                  </a:txBody>
                  <a:tcPr marL="17780" marR="17780" marT="0" marB="0" anchor="ctr" anchorCtr="1">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517140">
                <a:tc>
                  <a:txBody>
                    <a:bodyPr/>
                    <a:lstStyle/>
                    <a:p>
                      <a:pPr marL="0" algn="ctr" defTabSz="914400" rtl="0" eaLnBrk="1" latinLnBrk="0" hangingPunct="1">
                        <a:spcAft>
                          <a:spcPts val="0"/>
                        </a:spcAft>
                      </a:pPr>
                      <a:r>
                        <a:rPr lang="zh-CN" altLang="en-US" sz="2000" b="1" kern="100" dirty="0" smtClean="0">
                          <a:solidFill>
                            <a:schemeClr val="tx1"/>
                          </a:solidFill>
                          <a:latin typeface="+mn-ea"/>
                          <a:ea typeface="+mn-ea"/>
                          <a:cs typeface="Times New Roman"/>
                        </a:rPr>
                        <a:t>刘孟安</a:t>
                      </a:r>
                      <a:endParaRPr lang="zh-CN" altLang="en-US" sz="2000" b="1" kern="100" dirty="0">
                        <a:solidFill>
                          <a:schemeClr val="tx1"/>
                        </a:solidFill>
                        <a:latin typeface="+mn-ea"/>
                        <a:ea typeface="+mn-ea"/>
                        <a:cs typeface="Times New Roman"/>
                      </a:endParaRPr>
                    </a:p>
                  </a:txBody>
                  <a:tcPr marL="17780" marR="17780" marT="0" marB="0" anchor="ctr" anchorCtr="1">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altLang="zh-CN" sz="2000" b="1" kern="100" dirty="0" smtClean="0">
                          <a:solidFill>
                            <a:schemeClr val="tx1"/>
                          </a:solidFill>
                          <a:latin typeface="+mn-ea"/>
                          <a:ea typeface="+mn-ea"/>
                          <a:cs typeface="Times New Roman"/>
                        </a:rPr>
                        <a:t>65</a:t>
                      </a:r>
                      <a:endParaRPr lang="zh-CN" altLang="en-US" sz="2000" b="1" kern="100" dirty="0">
                        <a:solidFill>
                          <a:schemeClr val="tx1"/>
                        </a:solidFill>
                        <a:latin typeface="+mn-ea"/>
                        <a:ea typeface="+mn-ea"/>
                        <a:cs typeface="Times New Roman"/>
                      </a:endParaRPr>
                    </a:p>
                  </a:txBody>
                  <a:tcPr marL="17780" marR="177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zh-CN" altLang="en-US" sz="2000" b="1" kern="100" dirty="0" smtClean="0">
                          <a:solidFill>
                            <a:srgbClr val="FF0000"/>
                          </a:solidFill>
                          <a:latin typeface="+mn-ea"/>
                          <a:ea typeface="+mn-ea"/>
                          <a:cs typeface="Times New Roman"/>
                        </a:rPr>
                        <a:t>博士</a:t>
                      </a:r>
                      <a:endParaRPr lang="zh-CN" altLang="en-US" sz="2000" b="1" kern="100" dirty="0">
                        <a:solidFill>
                          <a:srgbClr val="FF0000"/>
                        </a:solidFill>
                        <a:latin typeface="+mn-ea"/>
                        <a:ea typeface="+mn-ea"/>
                        <a:cs typeface="Times New Roman"/>
                      </a:endParaRPr>
                    </a:p>
                  </a:txBody>
                  <a:tcPr marL="17780" marR="177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zh-CN" altLang="en-US" sz="2000" b="1" kern="100" smtClean="0">
                          <a:solidFill>
                            <a:schemeClr val="tx1"/>
                          </a:solidFill>
                          <a:latin typeface="+mn-ea"/>
                          <a:ea typeface="+mn-ea"/>
                          <a:cs typeface="Times New Roman"/>
                        </a:rPr>
                        <a:t>教授</a:t>
                      </a:r>
                      <a:endParaRPr lang="zh-CN" altLang="en-US" sz="2000" b="1" kern="100" dirty="0">
                        <a:solidFill>
                          <a:schemeClr val="tx1"/>
                        </a:solidFill>
                        <a:latin typeface="+mn-ea"/>
                        <a:ea typeface="+mn-ea"/>
                        <a:cs typeface="Times New Roman"/>
                      </a:endParaRPr>
                    </a:p>
                  </a:txBody>
                  <a:tcPr marL="17780" marR="17780" marT="0" marB="0" anchor="ctr" anchorCtr="1">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zh-CN" altLang="en-US"/>
                    </a:p>
                  </a:txBody>
                  <a:tcPr marL="17780" marR="17780" marT="0" marB="0" anchor="ctr" anchorCtr="1">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endParaRPr lang="zh-CN" altLang="en-US"/>
                    </a:p>
                  </a:txBody>
                  <a:tcPr marL="17780" marR="177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endParaRPr lang="zh-CN" altLang="en-US"/>
                    </a:p>
                  </a:txBody>
                  <a:tcPr marL="17780" marR="177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endParaRPr lang="zh-CN" altLang="en-US" dirty="0"/>
                    </a:p>
                  </a:txBody>
                  <a:tcPr marL="17780" marR="17780" marT="0" marB="0" anchor="ctr" anchorCtr="1">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
        <p:nvSpPr>
          <p:cNvPr id="31834" name="Rectangle 7"/>
          <p:cNvSpPr>
            <a:spLocks noChangeArrowheads="1"/>
          </p:cNvSpPr>
          <p:nvPr/>
        </p:nvSpPr>
        <p:spPr bwMode="auto">
          <a:xfrm>
            <a:off x="0" y="785813"/>
            <a:ext cx="9144000" cy="71437"/>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
        <p:nvSpPr>
          <p:cNvPr id="31835" name="Text Box 3"/>
          <p:cNvSpPr txBox="1">
            <a:spLocks noChangeArrowheads="1"/>
          </p:cNvSpPr>
          <p:nvPr/>
        </p:nvSpPr>
        <p:spPr bwMode="gray">
          <a:xfrm>
            <a:off x="142875" y="188913"/>
            <a:ext cx="8786813" cy="523875"/>
          </a:xfrm>
          <a:prstGeom prst="rect">
            <a:avLst/>
          </a:prstGeom>
          <a:noFill/>
          <a:ln w="9525">
            <a:noFill/>
            <a:miter lim="800000"/>
            <a:headEnd/>
            <a:tailEnd/>
          </a:ln>
        </p:spPr>
        <p:txBody>
          <a:bodyPr>
            <a:spAutoFit/>
          </a:bodyPr>
          <a:lstStyle/>
          <a:p>
            <a:pPr algn="ctr" eaLnBrk="0" hangingPunct="0"/>
            <a:r>
              <a:rPr lang="zh-CN" altLang="en-US" sz="2800" b="1">
                <a:solidFill>
                  <a:srgbClr val="000066"/>
                </a:solidFill>
                <a:ea typeface="黑体" pitchFamily="49" charset="-122"/>
              </a:rPr>
              <a:t>团队成员（研究方向二）</a:t>
            </a: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ChangeArrowheads="1"/>
          </p:cNvSpPr>
          <p:nvPr/>
        </p:nvSpPr>
        <p:spPr bwMode="auto">
          <a:xfrm>
            <a:off x="0" y="785813"/>
            <a:ext cx="9144000" cy="71437"/>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
        <p:nvSpPr>
          <p:cNvPr id="32770" name="Text Box 3"/>
          <p:cNvSpPr txBox="1">
            <a:spLocks noChangeArrowheads="1"/>
          </p:cNvSpPr>
          <p:nvPr/>
        </p:nvSpPr>
        <p:spPr bwMode="gray">
          <a:xfrm>
            <a:off x="357188" y="142875"/>
            <a:ext cx="8286750" cy="646113"/>
          </a:xfrm>
          <a:prstGeom prst="rect">
            <a:avLst/>
          </a:prstGeom>
          <a:noFill/>
          <a:ln w="9525">
            <a:noFill/>
            <a:miter lim="800000"/>
            <a:headEnd/>
            <a:tailEnd/>
          </a:ln>
        </p:spPr>
        <p:txBody>
          <a:bodyPr>
            <a:spAutoFit/>
          </a:bodyPr>
          <a:lstStyle/>
          <a:p>
            <a:pPr eaLnBrk="0" hangingPunct="0"/>
            <a:r>
              <a:rPr lang="en-US" altLang="zh-CN" sz="3600" b="1">
                <a:solidFill>
                  <a:srgbClr val="000066"/>
                </a:solidFill>
                <a:ea typeface="黑体" pitchFamily="49" charset="-122"/>
              </a:rPr>
              <a:t>2.2 </a:t>
            </a:r>
            <a:r>
              <a:rPr lang="zh-CN" altLang="en-US" sz="3600" b="1">
                <a:solidFill>
                  <a:srgbClr val="000066"/>
                </a:solidFill>
                <a:latin typeface="黑体" pitchFamily="49" charset="-122"/>
                <a:ea typeface="黑体" pitchFamily="49" charset="-122"/>
                <a:cs typeface="微软雅黑" pitchFamily="34" charset="-122"/>
              </a:rPr>
              <a:t>团队建设</a:t>
            </a:r>
            <a:r>
              <a:rPr lang="zh-CN" altLang="en-US" sz="3600" b="1">
                <a:solidFill>
                  <a:srgbClr val="000066"/>
                </a:solidFill>
                <a:ea typeface="黑体" pitchFamily="49" charset="-122"/>
              </a:rPr>
              <a:t>与人才培养</a:t>
            </a:r>
          </a:p>
        </p:txBody>
      </p:sp>
      <p:sp>
        <p:nvSpPr>
          <p:cNvPr id="6" name="Text Box 8"/>
          <p:cNvSpPr txBox="1">
            <a:spLocks noChangeArrowheads="1"/>
          </p:cNvSpPr>
          <p:nvPr/>
        </p:nvSpPr>
        <p:spPr bwMode="auto">
          <a:xfrm>
            <a:off x="214313" y="762000"/>
            <a:ext cx="8715375" cy="5908675"/>
          </a:xfrm>
          <a:prstGeom prst="rect">
            <a:avLst/>
          </a:prstGeom>
          <a:noFill/>
          <a:ln w="9525">
            <a:noFill/>
            <a:miter lim="800000"/>
            <a:headEnd/>
            <a:tailEnd/>
          </a:ln>
          <a:effectLst>
            <a:prstShdw prst="shdw12">
              <a:schemeClr val="bg2">
                <a:alpha val="50000"/>
              </a:schemeClr>
            </a:prstShdw>
          </a:effectLst>
        </p:spPr>
        <p:txBody>
          <a:bodyPr>
            <a:spAutoFit/>
          </a:bodyPr>
          <a:lstStyle/>
          <a:p>
            <a:pPr>
              <a:lnSpc>
                <a:spcPct val="130000"/>
              </a:lnSpc>
              <a:buClr>
                <a:srgbClr val="FF0000"/>
              </a:buClr>
              <a:buFont typeface="Wingdings" pitchFamily="2" charset="2"/>
              <a:buChar char="l"/>
            </a:pPr>
            <a:r>
              <a:rPr lang="zh-CN" altLang="en-US" sz="2800" b="1">
                <a:solidFill>
                  <a:srgbClr val="241BDB"/>
                </a:solidFill>
                <a:latin typeface="Times New Roman" pitchFamily="18" charset="0"/>
                <a:ea typeface="楷体_GB2312"/>
                <a:cs typeface="Times New Roman" pitchFamily="18" charset="0"/>
              </a:rPr>
              <a:t>重视青年骨干教师的培养</a:t>
            </a:r>
            <a:endParaRPr lang="en-US" altLang="zh-CN" sz="2800" b="1">
              <a:latin typeface="Times New Roman" pitchFamily="18" charset="0"/>
              <a:ea typeface="楷体_GB2312"/>
              <a:cs typeface="Times New Roman" pitchFamily="18" charset="0"/>
            </a:endParaRPr>
          </a:p>
          <a:p>
            <a:pPr marL="457200" lvl="2" indent="-258763">
              <a:lnSpc>
                <a:spcPct val="130000"/>
              </a:lnSpc>
              <a:spcBef>
                <a:spcPct val="20000"/>
              </a:spcBef>
              <a:buClr>
                <a:srgbClr val="FF0000"/>
              </a:buClr>
              <a:buFont typeface="Wingdings" pitchFamily="2" charset="2"/>
              <a:buChar char="ü"/>
            </a:pPr>
            <a:r>
              <a:rPr lang="zh-CN" altLang="en-US" sz="2400" b="1">
                <a:latin typeface="Times New Roman" pitchFamily="18" charset="0"/>
                <a:ea typeface="楷体_GB2312"/>
                <a:cs typeface="Times New Roman" pitchFamily="18" charset="0"/>
              </a:rPr>
              <a:t>团队中</a:t>
            </a:r>
            <a:r>
              <a:rPr lang="zh-CN" altLang="en-US" sz="2400" b="1">
                <a:solidFill>
                  <a:srgbClr val="0000CC"/>
                </a:solidFill>
                <a:latin typeface="Times New Roman" pitchFamily="18" charset="0"/>
                <a:ea typeface="楷体_GB2312"/>
                <a:cs typeface="Times New Roman" pitchFamily="18" charset="0"/>
              </a:rPr>
              <a:t>王超云、张秀丽</a:t>
            </a:r>
            <a:r>
              <a:rPr lang="en-US" altLang="zh-CN" sz="2400" b="1">
                <a:latin typeface="Times New Roman" pitchFamily="18" charset="0"/>
                <a:ea typeface="楷体_GB2312"/>
                <a:cs typeface="Times New Roman" pitchFamily="18" charset="0"/>
              </a:rPr>
              <a:t>2</a:t>
            </a:r>
            <a:r>
              <a:rPr lang="zh-CN" altLang="en-US" sz="2400" b="1">
                <a:latin typeface="Times New Roman" pitchFamily="18" charset="0"/>
                <a:ea typeface="楷体_GB2312"/>
                <a:cs typeface="Times New Roman" pitchFamily="18" charset="0"/>
              </a:rPr>
              <a:t>名教师到</a:t>
            </a:r>
            <a:r>
              <a:rPr lang="zh-CN" altLang="en-US" sz="2400" b="1">
                <a:solidFill>
                  <a:srgbClr val="0000CC"/>
                </a:solidFill>
                <a:latin typeface="Times New Roman" pitchFamily="18" charset="0"/>
                <a:ea typeface="楷体_GB2312"/>
                <a:cs typeface="Times New Roman" pitchFamily="18" charset="0"/>
              </a:rPr>
              <a:t>美国</a:t>
            </a:r>
            <a:r>
              <a:rPr lang="en-US" altLang="zh-CN" sz="2400" b="1">
                <a:solidFill>
                  <a:srgbClr val="0000CC"/>
                </a:solidFill>
                <a:latin typeface="Times New Roman" pitchFamily="18" charset="0"/>
                <a:ea typeface="楷体_GB2312"/>
                <a:cs typeface="Times New Roman" pitchFamily="18" charset="0"/>
              </a:rPr>
              <a:t>RUSH</a:t>
            </a:r>
            <a:r>
              <a:rPr lang="zh-CN" altLang="en-US" sz="2400" b="1">
                <a:solidFill>
                  <a:srgbClr val="0000CC"/>
                </a:solidFill>
                <a:latin typeface="Times New Roman" pitchFamily="18" charset="0"/>
                <a:ea typeface="楷体_GB2312"/>
                <a:cs typeface="Times New Roman" pitchFamily="18" charset="0"/>
              </a:rPr>
              <a:t>大学</a:t>
            </a:r>
            <a:r>
              <a:rPr lang="zh-CN" altLang="en-US" sz="2400" b="1">
                <a:latin typeface="Times New Roman" pitchFamily="18" charset="0"/>
                <a:ea typeface="楷体_GB2312"/>
                <a:cs typeface="Times New Roman" pitchFamily="18" charset="0"/>
              </a:rPr>
              <a:t>张春祥教授研究室进行国外访学。目前，</a:t>
            </a:r>
            <a:r>
              <a:rPr lang="zh-CN" altLang="en-US" sz="2400" b="1">
                <a:solidFill>
                  <a:srgbClr val="0000CC"/>
                </a:solidFill>
                <a:latin typeface="Times New Roman" pitchFamily="18" charset="0"/>
                <a:ea typeface="楷体_GB2312"/>
                <a:cs typeface="Times New Roman" pitchFamily="18" charset="0"/>
              </a:rPr>
              <a:t>王超云</a:t>
            </a:r>
            <a:r>
              <a:rPr lang="zh-CN" altLang="en-US" sz="2400" b="1">
                <a:latin typeface="Times New Roman" pitchFamily="18" charset="0"/>
                <a:ea typeface="楷体_GB2312"/>
                <a:cs typeface="Times New Roman" pitchFamily="18" charset="0"/>
              </a:rPr>
              <a:t>老师于今年</a:t>
            </a:r>
            <a:r>
              <a:rPr lang="en-US" altLang="zh-CN" sz="2400" b="1">
                <a:latin typeface="Times New Roman" pitchFamily="18" charset="0"/>
                <a:ea typeface="楷体_GB2312"/>
                <a:cs typeface="Times New Roman" pitchFamily="18" charset="0"/>
              </a:rPr>
              <a:t>5</a:t>
            </a:r>
            <a:r>
              <a:rPr lang="zh-CN" altLang="en-US" sz="2400" b="1">
                <a:latin typeface="Times New Roman" pitchFamily="18" charset="0"/>
                <a:ea typeface="楷体_GB2312"/>
                <a:cs typeface="Times New Roman" pitchFamily="18" charset="0"/>
              </a:rPr>
              <a:t>月份学成归国，全身心地投入到实验室建设中。</a:t>
            </a:r>
            <a:endParaRPr lang="en-US" altLang="zh-CN" sz="2400" b="1">
              <a:latin typeface="Times New Roman" pitchFamily="18" charset="0"/>
              <a:ea typeface="楷体_GB2312"/>
              <a:cs typeface="Times New Roman" pitchFamily="18" charset="0"/>
            </a:endParaRPr>
          </a:p>
          <a:p>
            <a:pPr marL="457200" lvl="2" indent="-258763">
              <a:lnSpc>
                <a:spcPct val="130000"/>
              </a:lnSpc>
              <a:spcBef>
                <a:spcPct val="20000"/>
              </a:spcBef>
              <a:buClr>
                <a:srgbClr val="FF0000"/>
              </a:buClr>
              <a:buFont typeface="Wingdings" pitchFamily="2" charset="2"/>
              <a:buChar char="ü"/>
            </a:pPr>
            <a:r>
              <a:rPr lang="zh-CN" altLang="en-US" sz="2400" b="1">
                <a:solidFill>
                  <a:srgbClr val="0000CC"/>
                </a:solidFill>
                <a:latin typeface="Times New Roman" pitchFamily="18" charset="0"/>
                <a:ea typeface="楷体_GB2312"/>
                <a:cs typeface="Times New Roman" pitchFamily="18" charset="0"/>
              </a:rPr>
              <a:t>侯桂革</a:t>
            </a:r>
            <a:r>
              <a:rPr lang="zh-CN" altLang="en-US" sz="2400" b="1">
                <a:latin typeface="Times New Roman" pitchFamily="18" charset="0"/>
                <a:ea typeface="楷体_GB2312"/>
                <a:cs typeface="Times New Roman" pitchFamily="18" charset="0"/>
              </a:rPr>
              <a:t>老师于今年</a:t>
            </a:r>
            <a:r>
              <a:rPr lang="en-US" altLang="zh-CN" sz="2400" b="1">
                <a:latin typeface="Times New Roman" pitchFamily="18" charset="0"/>
                <a:ea typeface="楷体_GB2312"/>
                <a:cs typeface="Times New Roman" pitchFamily="18" charset="0"/>
              </a:rPr>
              <a:t>5</a:t>
            </a:r>
            <a:r>
              <a:rPr lang="zh-CN" altLang="en-US" sz="2400" b="1">
                <a:latin typeface="Times New Roman" pitchFamily="18" charset="0"/>
                <a:ea typeface="楷体_GB2312"/>
                <a:cs typeface="Times New Roman" pitchFamily="18" charset="0"/>
              </a:rPr>
              <a:t>月份到中科院</a:t>
            </a:r>
            <a:r>
              <a:rPr lang="zh-CN" altLang="en-US" sz="2400" b="1">
                <a:solidFill>
                  <a:srgbClr val="0000CC"/>
                </a:solidFill>
                <a:latin typeface="Times New Roman" pitchFamily="18" charset="0"/>
                <a:ea typeface="楷体_GB2312"/>
                <a:cs typeface="Times New Roman" pitchFamily="18" charset="0"/>
              </a:rPr>
              <a:t>上海药物所</a:t>
            </a:r>
            <a:r>
              <a:rPr lang="zh-CN" altLang="en-US" sz="2400" b="1">
                <a:latin typeface="Times New Roman" pitchFamily="18" charset="0"/>
                <a:ea typeface="楷体_GB2312"/>
                <a:cs typeface="Times New Roman" pitchFamily="18" charset="0"/>
              </a:rPr>
              <a:t>郭跃伟研究组访问学习，现已学成归来，投入到实验室建设中。</a:t>
            </a:r>
            <a:endParaRPr lang="en-US" altLang="zh-CN" sz="2400" b="1">
              <a:latin typeface="Times New Roman" pitchFamily="18" charset="0"/>
              <a:ea typeface="楷体_GB2312"/>
              <a:cs typeface="Times New Roman" pitchFamily="18" charset="0"/>
            </a:endParaRPr>
          </a:p>
          <a:p>
            <a:pPr>
              <a:lnSpc>
                <a:spcPct val="130000"/>
              </a:lnSpc>
              <a:buClr>
                <a:srgbClr val="FF0000"/>
              </a:buClr>
              <a:buFont typeface="Wingdings" pitchFamily="2" charset="2"/>
              <a:buChar char="l"/>
            </a:pPr>
            <a:r>
              <a:rPr lang="zh-CN" altLang="en-US" sz="2800" b="1">
                <a:solidFill>
                  <a:srgbClr val="241BDB"/>
                </a:solidFill>
                <a:latin typeface="Times New Roman" pitchFamily="18" charset="0"/>
                <a:ea typeface="楷体_GB2312"/>
                <a:cs typeface="Times New Roman" pitchFamily="18" charset="0"/>
              </a:rPr>
              <a:t>鼓励教师继续攻读学位</a:t>
            </a:r>
            <a:endParaRPr lang="en-US" altLang="zh-CN" sz="2800" b="1">
              <a:latin typeface="Times New Roman" pitchFamily="18" charset="0"/>
              <a:ea typeface="楷体_GB2312"/>
              <a:cs typeface="Times New Roman" pitchFamily="18" charset="0"/>
            </a:endParaRPr>
          </a:p>
          <a:p>
            <a:pPr marL="457200" lvl="2" indent="-258763">
              <a:lnSpc>
                <a:spcPct val="130000"/>
              </a:lnSpc>
              <a:spcBef>
                <a:spcPct val="20000"/>
              </a:spcBef>
              <a:buClr>
                <a:srgbClr val="FF0000"/>
              </a:buClr>
              <a:buFont typeface="Wingdings" pitchFamily="2" charset="2"/>
              <a:buChar char="ü"/>
            </a:pPr>
            <a:r>
              <a:rPr lang="en-US" altLang="zh-CN" sz="2400" b="1">
                <a:latin typeface="Times New Roman" pitchFamily="18" charset="0"/>
                <a:ea typeface="楷体_GB2312"/>
                <a:cs typeface="Times New Roman" pitchFamily="18" charset="0"/>
              </a:rPr>
              <a:t>2014</a:t>
            </a:r>
            <a:r>
              <a:rPr lang="zh-CN" altLang="en-US" sz="2400" b="1">
                <a:latin typeface="Times New Roman" pitchFamily="18" charset="0"/>
                <a:ea typeface="楷体_GB2312"/>
                <a:cs typeface="Times New Roman" pitchFamily="18" charset="0"/>
              </a:rPr>
              <a:t>年，</a:t>
            </a:r>
            <a:r>
              <a:rPr lang="zh-CN" altLang="en-US" sz="2400" b="1">
                <a:solidFill>
                  <a:srgbClr val="0000CC"/>
                </a:solidFill>
                <a:latin typeface="Times New Roman" pitchFamily="18" charset="0"/>
                <a:ea typeface="楷体_GB2312"/>
                <a:cs typeface="Times New Roman" pitchFamily="18" charset="0"/>
              </a:rPr>
              <a:t>李洪娟</a:t>
            </a:r>
            <a:r>
              <a:rPr lang="zh-CN" altLang="en-US" sz="2400" b="1">
                <a:latin typeface="Times New Roman" pitchFamily="18" charset="0"/>
                <a:ea typeface="楷体_GB2312"/>
                <a:cs typeface="Times New Roman" pitchFamily="18" charset="0"/>
              </a:rPr>
              <a:t>老师考取中科院海岸带研究所博士</a:t>
            </a:r>
            <a:endParaRPr lang="en-US" altLang="zh-CN" sz="2400" b="1">
              <a:latin typeface="Times New Roman" pitchFamily="18" charset="0"/>
              <a:ea typeface="楷体_GB2312"/>
              <a:cs typeface="Times New Roman" pitchFamily="18" charset="0"/>
            </a:endParaRPr>
          </a:p>
          <a:p>
            <a:pPr marL="457200" lvl="2" indent="-258763">
              <a:lnSpc>
                <a:spcPct val="130000"/>
              </a:lnSpc>
              <a:spcBef>
                <a:spcPct val="20000"/>
              </a:spcBef>
              <a:buClr>
                <a:srgbClr val="FF0000"/>
              </a:buClr>
              <a:buFont typeface="Wingdings" pitchFamily="2" charset="2"/>
              <a:buChar char="ü"/>
            </a:pPr>
            <a:r>
              <a:rPr lang="en-US" altLang="zh-CN" sz="2400" b="1">
                <a:latin typeface="Times New Roman" pitchFamily="18" charset="0"/>
                <a:ea typeface="楷体_GB2312"/>
                <a:cs typeface="Times New Roman" pitchFamily="18" charset="0"/>
              </a:rPr>
              <a:t>2014</a:t>
            </a:r>
            <a:r>
              <a:rPr lang="zh-CN" altLang="en-US" sz="2400" b="1">
                <a:latin typeface="Times New Roman" pitchFamily="18" charset="0"/>
                <a:ea typeface="楷体_GB2312"/>
                <a:cs typeface="Times New Roman" pitchFamily="18" charset="0"/>
              </a:rPr>
              <a:t>年，</a:t>
            </a:r>
            <a:r>
              <a:rPr lang="zh-CN" altLang="en-US" sz="2400" b="1">
                <a:solidFill>
                  <a:srgbClr val="0000CC"/>
                </a:solidFill>
                <a:latin typeface="Times New Roman" pitchFamily="18" charset="0"/>
                <a:ea typeface="楷体_GB2312"/>
                <a:cs typeface="Times New Roman" pitchFamily="18" charset="0"/>
              </a:rPr>
              <a:t>陈向明、魏光成</a:t>
            </a:r>
            <a:r>
              <a:rPr lang="zh-CN" altLang="en-US" sz="2400" b="1">
                <a:latin typeface="Times New Roman" pitchFamily="18" charset="0"/>
                <a:ea typeface="楷体_GB2312"/>
                <a:cs typeface="Times New Roman" pitchFamily="18" charset="0"/>
              </a:rPr>
              <a:t>老师分别从中科院西北高原生物研究所和山东大学学成毕业，获得理学博士学位。</a:t>
            </a:r>
            <a:endParaRPr lang="en-US" altLang="zh-CN" sz="2400" b="1">
              <a:latin typeface="Times New Roman" pitchFamily="18" charset="0"/>
              <a:ea typeface="楷体_GB2312"/>
              <a:cs typeface="Times New Roman" pitchFamily="18" charset="0"/>
            </a:endParaRPr>
          </a:p>
          <a:p>
            <a:pPr marL="0" lvl="1">
              <a:lnSpc>
                <a:spcPct val="130000"/>
              </a:lnSpc>
              <a:buClr>
                <a:srgbClr val="FF0000"/>
              </a:buClr>
              <a:buFont typeface="Wingdings" pitchFamily="2" charset="2"/>
              <a:buChar char="l"/>
            </a:pPr>
            <a:r>
              <a:rPr lang="zh-CN" altLang="en-US" sz="2800" b="1">
                <a:solidFill>
                  <a:srgbClr val="241BDB"/>
                </a:solidFill>
                <a:latin typeface="Times New Roman" pitchFamily="18" charset="0"/>
                <a:ea typeface="楷体_GB2312"/>
                <a:cs typeface="Times New Roman" pitchFamily="18" charset="0"/>
              </a:rPr>
              <a:t>培养一批优秀的研究生：</a:t>
            </a:r>
            <a:r>
              <a:rPr lang="zh-CN" altLang="en-US" sz="2400" b="1">
                <a:solidFill>
                  <a:srgbClr val="0000CC"/>
                </a:solidFill>
                <a:latin typeface="Times New Roman" pitchFamily="18" charset="0"/>
                <a:ea typeface="楷体_GB2312"/>
                <a:cs typeface="Times New Roman" pitchFamily="18" charset="0"/>
              </a:rPr>
              <a:t>刘文帅、陈琴、刘鑫、司春枫等</a:t>
            </a:r>
            <a:endParaRPr lang="en-US" altLang="zh-CN" sz="2400" b="1">
              <a:solidFill>
                <a:srgbClr val="0000CC"/>
              </a:solidFill>
              <a:latin typeface="Times New Roman" pitchFamily="18" charset="0"/>
              <a:ea typeface="楷体_GB2312"/>
              <a:cs typeface="Times New Roman" pitchFamily="18" charset="0"/>
            </a:endParaRPr>
          </a:p>
        </p:txBody>
      </p:sp>
      <p:sp>
        <p:nvSpPr>
          <p:cNvPr id="8" name="TextBox 7"/>
          <p:cNvSpPr txBox="1"/>
          <p:nvPr/>
        </p:nvSpPr>
        <p:spPr>
          <a:xfrm>
            <a:off x="5643563" y="214313"/>
            <a:ext cx="2286000" cy="52387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zh-CN" altLang="en-US" sz="2800" b="1" dirty="0"/>
              <a:t>人才培养</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ox(i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ox(i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ox(i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ox(in)">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body" idx="1"/>
          </p:nvPr>
        </p:nvSpPr>
        <p:spPr>
          <a:xfrm>
            <a:off x="0" y="1484313"/>
            <a:ext cx="9144000" cy="3240087"/>
          </a:xfrm>
          <a:gradFill rotWithShape="1">
            <a:gsLst>
              <a:gs pos="0">
                <a:srgbClr val="5E1800"/>
              </a:gs>
              <a:gs pos="50000">
                <a:srgbClr val="CC3300"/>
              </a:gs>
              <a:gs pos="100000">
                <a:srgbClr val="5E1800"/>
              </a:gs>
            </a:gsLst>
            <a:lin ang="5400000" scaled="1"/>
          </a:gradFill>
          <a:ln>
            <a:solidFill>
              <a:srgbClr val="CC3300"/>
            </a:solidFill>
          </a:ln>
        </p:spPr>
        <p:txBody>
          <a:bodyPr/>
          <a:lstStyle/>
          <a:p>
            <a:pPr algn="ctr" eaLnBrk="1" hangingPunct="1">
              <a:lnSpc>
                <a:spcPct val="120000"/>
              </a:lnSpc>
              <a:spcBef>
                <a:spcPct val="50000"/>
              </a:spcBef>
              <a:buFontTx/>
              <a:buNone/>
            </a:pPr>
            <a:endParaRPr lang="en-US" altLang="zh-CN" sz="1200" b="1" smtClean="0">
              <a:solidFill>
                <a:schemeClr val="accent2"/>
              </a:solidFill>
              <a:ea typeface="黑体" pitchFamily="49" charset="-122"/>
            </a:endParaRPr>
          </a:p>
          <a:p>
            <a:pPr algn="ctr" eaLnBrk="1" hangingPunct="1">
              <a:lnSpc>
                <a:spcPct val="120000"/>
              </a:lnSpc>
              <a:spcBef>
                <a:spcPct val="50000"/>
              </a:spcBef>
              <a:buFontTx/>
              <a:buNone/>
            </a:pPr>
            <a:endParaRPr lang="en-US" altLang="zh-CN" sz="1600" b="1" smtClean="0">
              <a:solidFill>
                <a:schemeClr val="bg1"/>
              </a:solidFill>
              <a:ea typeface="黑体" pitchFamily="49" charset="-122"/>
            </a:endParaRPr>
          </a:p>
          <a:p>
            <a:pPr algn="ctr" eaLnBrk="1" hangingPunct="1">
              <a:lnSpc>
                <a:spcPct val="120000"/>
              </a:lnSpc>
              <a:spcBef>
                <a:spcPct val="50000"/>
              </a:spcBef>
              <a:buFontTx/>
              <a:buNone/>
            </a:pPr>
            <a:r>
              <a:rPr lang="zh-CN" altLang="en-US" sz="4800" b="1" smtClean="0">
                <a:solidFill>
                  <a:schemeClr val="bg1"/>
                </a:solidFill>
                <a:ea typeface="黑体" pitchFamily="49" charset="-122"/>
              </a:rPr>
              <a:t>三  项目成果</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Rectangle 1"/>
          <p:cNvSpPr>
            <a:spLocks noChangeArrowheads="1"/>
          </p:cNvSpPr>
          <p:nvPr/>
        </p:nvSpPr>
        <p:spPr bwMode="auto">
          <a:xfrm>
            <a:off x="214313" y="857250"/>
            <a:ext cx="8643937" cy="5816600"/>
          </a:xfrm>
          <a:prstGeom prst="rect">
            <a:avLst/>
          </a:prstGeom>
          <a:noFill/>
          <a:ln w="9525">
            <a:noFill/>
            <a:miter lim="800000"/>
            <a:headEnd/>
            <a:tailEnd/>
          </a:ln>
        </p:spPr>
        <p:txBody>
          <a:bodyPr anchor="ctr">
            <a:spAutoFit/>
          </a:bodyPr>
          <a:lstStyle/>
          <a:p>
            <a:pPr indent="304800">
              <a:lnSpc>
                <a:spcPct val="150000"/>
              </a:lnSpc>
            </a:pPr>
            <a:r>
              <a:rPr lang="zh-CN" altLang="en-US" sz="2800" b="1">
                <a:solidFill>
                  <a:srgbClr val="000000"/>
                </a:solidFill>
                <a:latin typeface="黑体" pitchFamily="49" charset="-122"/>
                <a:ea typeface="黑体" pitchFamily="49" charset="-122"/>
                <a:cs typeface="Times New Roman" pitchFamily="18" charset="0"/>
              </a:rPr>
              <a:t>一</a:t>
            </a:r>
            <a:r>
              <a:rPr lang="en-US" altLang="zh-CN" sz="2800" b="1">
                <a:solidFill>
                  <a:srgbClr val="000000"/>
                </a:solidFill>
                <a:latin typeface="黑体" pitchFamily="49" charset="-122"/>
                <a:ea typeface="黑体" pitchFamily="49" charset="-122"/>
                <a:cs typeface="Times New Roman" pitchFamily="18" charset="0"/>
              </a:rPr>
              <a:t>.</a:t>
            </a:r>
            <a:r>
              <a:rPr lang="zh-CN" altLang="en-US" sz="2800" b="1">
                <a:solidFill>
                  <a:srgbClr val="000000"/>
                </a:solidFill>
                <a:latin typeface="黑体" pitchFamily="49" charset="-122"/>
                <a:ea typeface="黑体" pitchFamily="49" charset="-122"/>
                <a:cs typeface="Times New Roman" pitchFamily="18" charset="0"/>
              </a:rPr>
              <a:t>海胆多糖的制备与应用 </a:t>
            </a:r>
            <a:endParaRPr lang="en-US" altLang="zh-CN" sz="2800" b="1">
              <a:solidFill>
                <a:srgbClr val="000000"/>
              </a:solidFill>
              <a:latin typeface="黑体" pitchFamily="49" charset="-122"/>
              <a:ea typeface="黑体" pitchFamily="49" charset="-122"/>
              <a:cs typeface="Times New Roman" pitchFamily="18" charset="0"/>
            </a:endParaRPr>
          </a:p>
          <a:p>
            <a:pPr indent="304800">
              <a:lnSpc>
                <a:spcPct val="150000"/>
              </a:lnSpc>
            </a:pPr>
            <a:r>
              <a:rPr lang="zh-CN" altLang="en-US" sz="2000" b="1">
                <a:solidFill>
                  <a:srgbClr val="FF0000"/>
                </a:solidFill>
                <a:latin typeface="Times New Roman" pitchFamily="18" charset="0"/>
                <a:ea typeface="仿宋_GB2312"/>
                <a:cs typeface="Times New Roman" pitchFamily="18" charset="0"/>
              </a:rPr>
              <a:t>（</a:t>
            </a:r>
            <a:r>
              <a:rPr lang="en-US" altLang="zh-CN" sz="2000" b="1">
                <a:solidFill>
                  <a:srgbClr val="FF0000"/>
                </a:solidFill>
                <a:latin typeface="Times New Roman" pitchFamily="18" charset="0"/>
                <a:ea typeface="仿宋_GB2312"/>
                <a:cs typeface="Times New Roman" pitchFamily="18" charset="0"/>
              </a:rPr>
              <a:t>1</a:t>
            </a:r>
            <a:r>
              <a:rPr lang="zh-CN" altLang="en-US" sz="2000" b="1">
                <a:solidFill>
                  <a:srgbClr val="FF0000"/>
                </a:solidFill>
                <a:latin typeface="Times New Roman" pitchFamily="18" charset="0"/>
                <a:ea typeface="仿宋_GB2312"/>
                <a:cs typeface="Times New Roman" pitchFamily="18" charset="0"/>
              </a:rPr>
              <a:t>）制备方法有突破，并获专利保护</a:t>
            </a:r>
            <a:endParaRPr lang="en-US" altLang="zh-CN" sz="2000" b="1">
              <a:solidFill>
                <a:srgbClr val="FF0000"/>
              </a:solidFill>
              <a:latin typeface="Times New Roman" pitchFamily="18" charset="0"/>
              <a:ea typeface="仿宋_GB2312"/>
              <a:cs typeface="Times New Roman" pitchFamily="18" charset="0"/>
            </a:endParaRPr>
          </a:p>
          <a:p>
            <a:pPr indent="304800">
              <a:lnSpc>
                <a:spcPct val="150000"/>
              </a:lnSpc>
            </a:pPr>
            <a:r>
              <a:rPr lang="zh-CN" altLang="en-US" sz="2000">
                <a:solidFill>
                  <a:srgbClr val="000000"/>
                </a:solidFill>
                <a:latin typeface="宋体" charset="-122"/>
                <a:cs typeface="Times New Roman" pitchFamily="18" charset="0"/>
              </a:rPr>
              <a:t>  </a:t>
            </a:r>
            <a:r>
              <a:rPr lang="zh-CN" altLang="en-US" sz="2000" b="1">
                <a:solidFill>
                  <a:srgbClr val="000000"/>
                </a:solidFill>
                <a:latin typeface="Times New Roman" pitchFamily="18" charset="0"/>
                <a:ea typeface="楷体_GB2312"/>
                <a:cs typeface="楷体_GB2312"/>
              </a:rPr>
              <a:t>采用超微粉碎、微波提取、固定化酶水解等技术获得粗糖，再经脱脂、热水煮沸、浓缩、去蛋白、去核酸、脱色和分级等一系列工艺处理获得具有一定药理活性的多糖，该技术已经</a:t>
            </a:r>
            <a:r>
              <a:rPr lang="zh-CN" altLang="en-US" sz="2000" b="1">
                <a:solidFill>
                  <a:srgbClr val="0000CC"/>
                </a:solidFill>
                <a:latin typeface="Times New Roman" pitchFamily="18" charset="0"/>
                <a:ea typeface="楷体_GB2312"/>
                <a:cs typeface="楷体_GB2312"/>
              </a:rPr>
              <a:t>获得</a:t>
            </a:r>
            <a:r>
              <a:rPr lang="en-US" altLang="zh-CN" sz="2000" b="1">
                <a:solidFill>
                  <a:srgbClr val="0000CC"/>
                </a:solidFill>
                <a:latin typeface="Times New Roman" pitchFamily="18" charset="0"/>
                <a:ea typeface="楷体_GB2312"/>
                <a:cs typeface="楷体_GB2312"/>
              </a:rPr>
              <a:t>1</a:t>
            </a:r>
            <a:r>
              <a:rPr lang="zh-CN" altLang="en-US" sz="2000" b="1">
                <a:solidFill>
                  <a:srgbClr val="0000CC"/>
                </a:solidFill>
                <a:latin typeface="Times New Roman" pitchFamily="18" charset="0"/>
                <a:ea typeface="楷体_GB2312"/>
                <a:cs typeface="楷体_GB2312"/>
              </a:rPr>
              <a:t>项授权专利（一种海胆多糖的提取、纯化及鉴定方法，专利号：</a:t>
            </a:r>
            <a:r>
              <a:rPr lang="en-US" altLang="zh-CN" sz="2000" b="1">
                <a:solidFill>
                  <a:srgbClr val="0000CC"/>
                </a:solidFill>
                <a:latin typeface="Times New Roman" pitchFamily="18" charset="0"/>
                <a:ea typeface="楷体_GB2312"/>
                <a:cs typeface="楷体_GB2312"/>
              </a:rPr>
              <a:t>ZL201210170591.8</a:t>
            </a:r>
            <a:r>
              <a:rPr lang="zh-CN" altLang="en-US" sz="2000" b="1">
                <a:solidFill>
                  <a:srgbClr val="000000"/>
                </a:solidFill>
                <a:latin typeface="Times New Roman" pitchFamily="18" charset="0"/>
                <a:ea typeface="楷体_GB2312"/>
                <a:cs typeface="楷体_GB2312"/>
              </a:rPr>
              <a:t>）。</a:t>
            </a:r>
            <a:endParaRPr lang="en-US" altLang="zh-CN" sz="2000" b="1">
              <a:solidFill>
                <a:srgbClr val="000000"/>
              </a:solidFill>
              <a:latin typeface="Times New Roman" pitchFamily="18" charset="0"/>
              <a:ea typeface="楷体_GB2312"/>
              <a:cs typeface="楷体_GB2312"/>
            </a:endParaRPr>
          </a:p>
          <a:p>
            <a:pPr indent="304800">
              <a:lnSpc>
                <a:spcPct val="150000"/>
              </a:lnSpc>
            </a:pPr>
            <a:r>
              <a:rPr lang="zh-CN" altLang="en-US" sz="2000" b="1">
                <a:solidFill>
                  <a:srgbClr val="FF0000"/>
                </a:solidFill>
                <a:latin typeface="Times New Roman" pitchFamily="18" charset="0"/>
                <a:ea typeface="仿宋_GB2312"/>
                <a:cs typeface="仿宋_GB2312"/>
              </a:rPr>
              <a:t>（</a:t>
            </a:r>
            <a:r>
              <a:rPr lang="en-US" altLang="zh-CN" sz="2000" b="1">
                <a:solidFill>
                  <a:srgbClr val="FF0000"/>
                </a:solidFill>
                <a:latin typeface="Times New Roman" pitchFamily="18" charset="0"/>
                <a:ea typeface="仿宋_GB2312"/>
                <a:cs typeface="仿宋_GB2312"/>
              </a:rPr>
              <a:t>2</a:t>
            </a:r>
            <a:r>
              <a:rPr lang="zh-CN" altLang="en-US" sz="2000" b="1">
                <a:solidFill>
                  <a:srgbClr val="FF0000"/>
                </a:solidFill>
                <a:latin typeface="Times New Roman" pitchFamily="18" charset="0"/>
                <a:ea typeface="仿宋_GB2312"/>
                <a:cs typeface="仿宋_GB2312"/>
              </a:rPr>
              <a:t>）技术应用有进展</a:t>
            </a:r>
            <a:endParaRPr lang="en-US" altLang="zh-CN" sz="2000" b="1">
              <a:solidFill>
                <a:srgbClr val="FF0000"/>
              </a:solidFill>
              <a:latin typeface="Times New Roman" pitchFamily="18" charset="0"/>
              <a:ea typeface="仿宋_GB2312"/>
              <a:cs typeface="仿宋_GB2312"/>
            </a:endParaRPr>
          </a:p>
          <a:p>
            <a:pPr indent="304800">
              <a:lnSpc>
                <a:spcPct val="150000"/>
              </a:lnSpc>
            </a:pPr>
            <a:r>
              <a:rPr lang="zh-CN" altLang="en-US" sz="2000">
                <a:solidFill>
                  <a:srgbClr val="000000"/>
                </a:solidFill>
                <a:latin typeface="宋体" charset="-122"/>
                <a:cs typeface="Times New Roman" pitchFamily="18" charset="0"/>
              </a:rPr>
              <a:t>  </a:t>
            </a:r>
            <a:r>
              <a:rPr lang="zh-CN" altLang="en-US" sz="2000" b="1">
                <a:solidFill>
                  <a:srgbClr val="000000"/>
                </a:solidFill>
                <a:latin typeface="Times New Roman" pitchFamily="18" charset="0"/>
                <a:ea typeface="楷体_GB2312"/>
                <a:cs typeface="楷体_GB2312"/>
              </a:rPr>
              <a:t>海胆酒：以海胆多糖作为主要原料，研制开发出具有调剂免疫力和降血脂作用的</a:t>
            </a:r>
            <a:r>
              <a:rPr lang="zh-CN" altLang="en-US" sz="2000" b="1">
                <a:solidFill>
                  <a:srgbClr val="0000CC"/>
                </a:solidFill>
                <a:latin typeface="Times New Roman" pitchFamily="18" charset="0"/>
                <a:ea typeface="楷体_GB2312"/>
                <a:cs typeface="楷体_GB2312"/>
              </a:rPr>
              <a:t>海胆酒</a:t>
            </a:r>
            <a:r>
              <a:rPr lang="zh-CN" altLang="en-US" sz="2000" b="1">
                <a:solidFill>
                  <a:srgbClr val="000000"/>
                </a:solidFill>
                <a:latin typeface="Times New Roman" pitchFamily="18" charset="0"/>
                <a:ea typeface="楷体_GB2312"/>
                <a:cs typeface="楷体_GB2312"/>
              </a:rPr>
              <a:t>，目前已</a:t>
            </a:r>
            <a:r>
              <a:rPr lang="zh-CN" altLang="en-US" sz="2000" b="1">
                <a:solidFill>
                  <a:srgbClr val="0000CC"/>
                </a:solidFill>
                <a:latin typeface="Times New Roman" pitchFamily="18" charset="0"/>
                <a:ea typeface="楷体_GB2312"/>
                <a:cs typeface="楷体_GB2312"/>
              </a:rPr>
              <a:t>通过</a:t>
            </a:r>
            <a:r>
              <a:rPr lang="en-US" altLang="zh-CN" sz="2000" b="1">
                <a:solidFill>
                  <a:srgbClr val="0000CC"/>
                </a:solidFill>
                <a:latin typeface="Times New Roman" pitchFamily="18" charset="0"/>
                <a:ea typeface="楷体_GB2312"/>
                <a:cs typeface="楷体_GB2312"/>
              </a:rPr>
              <a:t>QS</a:t>
            </a:r>
            <a:r>
              <a:rPr lang="zh-CN" altLang="en-US" sz="2000" b="1">
                <a:solidFill>
                  <a:srgbClr val="0000CC"/>
                </a:solidFill>
                <a:latin typeface="Times New Roman" pitchFamily="18" charset="0"/>
                <a:ea typeface="楷体_GB2312"/>
                <a:cs typeface="楷体_GB2312"/>
              </a:rPr>
              <a:t>认证，投放市场</a:t>
            </a:r>
            <a:r>
              <a:rPr lang="zh-CN" altLang="en-US" sz="2000" b="1">
                <a:solidFill>
                  <a:srgbClr val="000000"/>
                </a:solidFill>
                <a:latin typeface="Times New Roman" pitchFamily="18" charset="0"/>
                <a:ea typeface="楷体_GB2312"/>
                <a:cs typeface="楷体_GB2312"/>
              </a:rPr>
              <a:t>。</a:t>
            </a:r>
            <a:endParaRPr lang="en-US" altLang="zh-CN" sz="2000" b="1">
              <a:solidFill>
                <a:srgbClr val="000000"/>
              </a:solidFill>
              <a:latin typeface="Times New Roman" pitchFamily="18" charset="0"/>
              <a:ea typeface="楷体_GB2312"/>
              <a:cs typeface="楷体_GB2312"/>
            </a:endParaRPr>
          </a:p>
          <a:p>
            <a:pPr indent="304800">
              <a:lnSpc>
                <a:spcPct val="150000"/>
              </a:lnSpc>
            </a:pPr>
            <a:r>
              <a:rPr lang="zh-CN" altLang="en-US" sz="2000" b="1">
                <a:solidFill>
                  <a:srgbClr val="FF0000"/>
                </a:solidFill>
                <a:latin typeface="Times New Roman" pitchFamily="18" charset="0"/>
                <a:ea typeface="仿宋_GB2312"/>
                <a:cs typeface="仿宋_GB2312"/>
              </a:rPr>
              <a:t>（</a:t>
            </a:r>
            <a:r>
              <a:rPr lang="en-US" altLang="zh-CN" sz="2000" b="1">
                <a:solidFill>
                  <a:srgbClr val="FF0000"/>
                </a:solidFill>
                <a:latin typeface="Times New Roman" pitchFamily="18" charset="0"/>
                <a:ea typeface="仿宋_GB2312"/>
                <a:cs typeface="仿宋_GB2312"/>
              </a:rPr>
              <a:t>3</a:t>
            </a:r>
            <a:r>
              <a:rPr lang="zh-CN" altLang="en-US" sz="2000" b="1">
                <a:solidFill>
                  <a:srgbClr val="FF0000"/>
                </a:solidFill>
                <a:latin typeface="Times New Roman" pitchFamily="18" charset="0"/>
                <a:ea typeface="仿宋_GB2312"/>
                <a:cs typeface="仿宋_GB2312"/>
              </a:rPr>
              <a:t>）技术再开发获突破</a:t>
            </a:r>
            <a:endParaRPr lang="en-US" altLang="zh-CN" sz="2000" b="1">
              <a:solidFill>
                <a:srgbClr val="FF0000"/>
              </a:solidFill>
              <a:latin typeface="Times New Roman" pitchFamily="18" charset="0"/>
              <a:ea typeface="仿宋_GB2312"/>
              <a:cs typeface="仿宋_GB2312"/>
            </a:endParaRPr>
          </a:p>
          <a:p>
            <a:pPr indent="304800">
              <a:lnSpc>
                <a:spcPct val="150000"/>
              </a:lnSpc>
            </a:pPr>
            <a:r>
              <a:rPr lang="zh-CN" altLang="en-US" sz="2000">
                <a:solidFill>
                  <a:srgbClr val="000000"/>
                </a:solidFill>
                <a:latin typeface="宋体" charset="-122"/>
                <a:cs typeface="Times New Roman" pitchFamily="18" charset="0"/>
              </a:rPr>
              <a:t>  </a:t>
            </a:r>
            <a:r>
              <a:rPr lang="zh-CN" altLang="en-US" sz="2000" b="1">
                <a:solidFill>
                  <a:srgbClr val="0000CC"/>
                </a:solidFill>
                <a:latin typeface="Times New Roman" pitchFamily="18" charset="0"/>
                <a:ea typeface="楷体_GB2312"/>
                <a:cs typeface="楷体_GB2312"/>
              </a:rPr>
              <a:t>山东省自主创新专项：“高附加值海洋生物制品海胆多糖的研究与开发”，</a:t>
            </a:r>
            <a:r>
              <a:rPr lang="en-US" altLang="zh-CN" sz="2000" b="1">
                <a:solidFill>
                  <a:srgbClr val="0000CC"/>
                </a:solidFill>
                <a:latin typeface="Times New Roman" pitchFamily="18" charset="0"/>
                <a:ea typeface="楷体_GB2312"/>
                <a:cs typeface="楷体_GB2312"/>
              </a:rPr>
              <a:t>100</a:t>
            </a:r>
            <a:r>
              <a:rPr lang="zh-CN" altLang="en-US" sz="2000" b="1">
                <a:solidFill>
                  <a:srgbClr val="0000CC"/>
                </a:solidFill>
                <a:latin typeface="Times New Roman" pitchFamily="18" charset="0"/>
                <a:ea typeface="楷体_GB2312"/>
                <a:cs typeface="楷体_GB2312"/>
              </a:rPr>
              <a:t>万， 获批 ，目前研究进展顺利</a:t>
            </a:r>
            <a:r>
              <a:rPr lang="zh-CN" altLang="en-US" sz="2000" b="1">
                <a:solidFill>
                  <a:srgbClr val="000000"/>
                </a:solidFill>
                <a:latin typeface="Times New Roman" pitchFamily="18" charset="0"/>
                <a:ea typeface="楷体_GB2312"/>
                <a:cs typeface="楷体_GB2312"/>
              </a:rPr>
              <a:t>。</a:t>
            </a:r>
          </a:p>
        </p:txBody>
      </p:sp>
      <p:sp>
        <p:nvSpPr>
          <p:cNvPr id="34818" name="Rectangle 7"/>
          <p:cNvSpPr>
            <a:spLocks noChangeArrowheads="1"/>
          </p:cNvSpPr>
          <p:nvPr/>
        </p:nvSpPr>
        <p:spPr bwMode="auto">
          <a:xfrm>
            <a:off x="0" y="785813"/>
            <a:ext cx="9144000" cy="71437"/>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
        <p:nvSpPr>
          <p:cNvPr id="34819" name="Text Box 3"/>
          <p:cNvSpPr txBox="1">
            <a:spLocks noChangeArrowheads="1"/>
          </p:cNvSpPr>
          <p:nvPr/>
        </p:nvSpPr>
        <p:spPr bwMode="gray">
          <a:xfrm>
            <a:off x="357188" y="142875"/>
            <a:ext cx="8286750" cy="646113"/>
          </a:xfrm>
          <a:prstGeom prst="rect">
            <a:avLst/>
          </a:prstGeom>
          <a:noFill/>
          <a:ln w="9525">
            <a:noFill/>
            <a:miter lim="800000"/>
            <a:headEnd/>
            <a:tailEnd/>
          </a:ln>
        </p:spPr>
        <p:txBody>
          <a:bodyPr>
            <a:spAutoFit/>
          </a:bodyPr>
          <a:lstStyle/>
          <a:p>
            <a:pPr eaLnBrk="0" hangingPunct="0"/>
            <a:r>
              <a:rPr lang="en-US" altLang="zh-CN" sz="3600" b="1">
                <a:solidFill>
                  <a:srgbClr val="000066"/>
                </a:solidFill>
                <a:ea typeface="黑体" pitchFamily="49" charset="-122"/>
              </a:rPr>
              <a:t>3.1 </a:t>
            </a:r>
            <a:r>
              <a:rPr lang="zh-CN" altLang="en-US" sz="3600" b="1">
                <a:solidFill>
                  <a:srgbClr val="000066"/>
                </a:solidFill>
                <a:ea typeface="黑体" pitchFamily="49" charset="-122"/>
              </a:rPr>
              <a:t>研究项目与成果</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7617">
                                            <p:txEl>
                                              <p:pRg st="0" end="0"/>
                                            </p:txEl>
                                          </p:spTgt>
                                        </p:tgtEl>
                                        <p:attrNameLst>
                                          <p:attrName>style.visibility</p:attrName>
                                        </p:attrNameLst>
                                      </p:cBhvr>
                                      <p:to>
                                        <p:strVal val="visible"/>
                                      </p:to>
                                    </p:set>
                                    <p:anim calcmode="lin" valueType="num">
                                      <p:cBhvr additive="base">
                                        <p:cTn id="7" dur="500" fill="hold"/>
                                        <p:tgtEl>
                                          <p:spTgt spid="3676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76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7617">
                                            <p:txEl>
                                              <p:pRg st="1" end="1"/>
                                            </p:txEl>
                                          </p:spTgt>
                                        </p:tgtEl>
                                        <p:attrNameLst>
                                          <p:attrName>style.visibility</p:attrName>
                                        </p:attrNameLst>
                                      </p:cBhvr>
                                      <p:to>
                                        <p:strVal val="visible"/>
                                      </p:to>
                                    </p:set>
                                    <p:anim calcmode="lin" valueType="num">
                                      <p:cBhvr additive="base">
                                        <p:cTn id="13" dur="500" fill="hold"/>
                                        <p:tgtEl>
                                          <p:spTgt spid="3676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761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67617">
                                            <p:txEl>
                                              <p:pRg st="2" end="2"/>
                                            </p:txEl>
                                          </p:spTgt>
                                        </p:tgtEl>
                                        <p:attrNameLst>
                                          <p:attrName>style.visibility</p:attrName>
                                        </p:attrNameLst>
                                      </p:cBhvr>
                                      <p:to>
                                        <p:strVal val="visible"/>
                                      </p:to>
                                    </p:set>
                                    <p:anim calcmode="lin" valueType="num">
                                      <p:cBhvr additive="base">
                                        <p:cTn id="17" dur="500" fill="hold"/>
                                        <p:tgtEl>
                                          <p:spTgt spid="36761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676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67617">
                                            <p:txEl>
                                              <p:pRg st="3" end="3"/>
                                            </p:txEl>
                                          </p:spTgt>
                                        </p:tgtEl>
                                        <p:attrNameLst>
                                          <p:attrName>style.visibility</p:attrName>
                                        </p:attrNameLst>
                                      </p:cBhvr>
                                      <p:to>
                                        <p:strVal val="visible"/>
                                      </p:to>
                                    </p:set>
                                    <p:anim calcmode="lin" valueType="num">
                                      <p:cBhvr additive="base">
                                        <p:cTn id="23" dur="500" fill="hold"/>
                                        <p:tgtEl>
                                          <p:spTgt spid="36761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67617">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67617">
                                            <p:txEl>
                                              <p:pRg st="4" end="4"/>
                                            </p:txEl>
                                          </p:spTgt>
                                        </p:tgtEl>
                                        <p:attrNameLst>
                                          <p:attrName>style.visibility</p:attrName>
                                        </p:attrNameLst>
                                      </p:cBhvr>
                                      <p:to>
                                        <p:strVal val="visible"/>
                                      </p:to>
                                    </p:set>
                                    <p:anim calcmode="lin" valueType="num">
                                      <p:cBhvr additive="base">
                                        <p:cTn id="27" dur="500" fill="hold"/>
                                        <p:tgtEl>
                                          <p:spTgt spid="36761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676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67617">
                                            <p:txEl>
                                              <p:pRg st="5" end="5"/>
                                            </p:txEl>
                                          </p:spTgt>
                                        </p:tgtEl>
                                        <p:attrNameLst>
                                          <p:attrName>style.visibility</p:attrName>
                                        </p:attrNameLst>
                                      </p:cBhvr>
                                      <p:to>
                                        <p:strVal val="visible"/>
                                      </p:to>
                                    </p:set>
                                    <p:anim calcmode="lin" valueType="num">
                                      <p:cBhvr additive="base">
                                        <p:cTn id="33" dur="500" fill="hold"/>
                                        <p:tgtEl>
                                          <p:spTgt spid="367617">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67617">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67617">
                                            <p:txEl>
                                              <p:pRg st="6" end="6"/>
                                            </p:txEl>
                                          </p:spTgt>
                                        </p:tgtEl>
                                        <p:attrNameLst>
                                          <p:attrName>style.visibility</p:attrName>
                                        </p:attrNameLst>
                                      </p:cBhvr>
                                      <p:to>
                                        <p:strVal val="visible"/>
                                      </p:to>
                                    </p:set>
                                    <p:anim calcmode="lin" valueType="num">
                                      <p:cBhvr additive="base">
                                        <p:cTn id="37" dur="500" fill="hold"/>
                                        <p:tgtEl>
                                          <p:spTgt spid="36761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761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188" y="857250"/>
            <a:ext cx="8286750" cy="4848225"/>
          </a:xfrm>
          <a:prstGeom prst="rect">
            <a:avLst/>
          </a:prstGeom>
        </p:spPr>
        <p:txBody>
          <a:bodyPr>
            <a:spAutoFit/>
          </a:bodyPr>
          <a:lstStyle/>
          <a:p>
            <a:pPr indent="304800">
              <a:lnSpc>
                <a:spcPct val="150000"/>
              </a:lnSpc>
            </a:pPr>
            <a:r>
              <a:rPr lang="zh-CN" altLang="en-US" sz="2800" b="1">
                <a:solidFill>
                  <a:srgbClr val="000000"/>
                </a:solidFill>
                <a:latin typeface="黑体" pitchFamily="49" charset="-122"/>
                <a:ea typeface="黑体" pitchFamily="49" charset="-122"/>
                <a:cs typeface="Times New Roman" pitchFamily="18" charset="0"/>
              </a:rPr>
              <a:t>二</a:t>
            </a:r>
            <a:r>
              <a:rPr lang="en-US" altLang="zh-CN" sz="2800" b="1">
                <a:solidFill>
                  <a:srgbClr val="000000"/>
                </a:solidFill>
                <a:latin typeface="黑体" pitchFamily="49" charset="-122"/>
                <a:ea typeface="黑体" pitchFamily="49" charset="-122"/>
                <a:cs typeface="Times New Roman" pitchFamily="18" charset="0"/>
              </a:rPr>
              <a:t>.</a:t>
            </a:r>
            <a:r>
              <a:rPr lang="zh-CN" altLang="en-US" sz="2800" b="1">
                <a:solidFill>
                  <a:srgbClr val="000000"/>
                </a:solidFill>
                <a:latin typeface="黑体" pitchFamily="49" charset="-122"/>
                <a:ea typeface="黑体" pitchFamily="49" charset="-122"/>
                <a:cs typeface="Times New Roman" pitchFamily="18" charset="0"/>
              </a:rPr>
              <a:t>中药复方药效物质成分分析</a:t>
            </a:r>
            <a:endParaRPr lang="en-US" altLang="zh-CN" sz="2800" b="1">
              <a:solidFill>
                <a:srgbClr val="000000"/>
              </a:solidFill>
              <a:latin typeface="黑体" pitchFamily="49" charset="-122"/>
              <a:ea typeface="黑体" pitchFamily="49" charset="-122"/>
              <a:cs typeface="Times New Roman" pitchFamily="18" charset="0"/>
            </a:endParaRPr>
          </a:p>
          <a:p>
            <a:pPr indent="304800">
              <a:lnSpc>
                <a:spcPct val="150000"/>
              </a:lnSpc>
            </a:pPr>
            <a:r>
              <a:rPr lang="zh-CN" altLang="en-US" sz="2000">
                <a:latin typeface="宋体" charset="-122"/>
                <a:ea typeface="黑体" pitchFamily="49" charset="-122"/>
                <a:cs typeface="Times New Roman" pitchFamily="18" charset="0"/>
              </a:rPr>
              <a:t>   </a:t>
            </a:r>
            <a:r>
              <a:rPr lang="zh-CN" altLang="en-US" sz="2000" b="1">
                <a:latin typeface="宋体" charset="-122"/>
                <a:ea typeface="黑体" pitchFamily="49" charset="-122"/>
                <a:cs typeface="Times New Roman" pitchFamily="18" charset="0"/>
              </a:rPr>
              <a:t> </a:t>
            </a:r>
            <a:r>
              <a:rPr lang="zh-CN" altLang="en-US" sz="2000" b="1">
                <a:solidFill>
                  <a:srgbClr val="FF0000"/>
                </a:solidFill>
                <a:latin typeface="宋体" charset="-122"/>
                <a:ea typeface="黑体" pitchFamily="49" charset="-122"/>
                <a:cs typeface="Times New Roman" pitchFamily="18" charset="0"/>
              </a:rPr>
              <a:t>（</a:t>
            </a:r>
            <a:r>
              <a:rPr lang="en-US" altLang="zh-CN" sz="2000" b="1">
                <a:solidFill>
                  <a:srgbClr val="FF0000"/>
                </a:solidFill>
                <a:latin typeface="宋体" charset="-122"/>
                <a:ea typeface="黑体" pitchFamily="49" charset="-122"/>
                <a:cs typeface="Times New Roman" pitchFamily="18" charset="0"/>
              </a:rPr>
              <a:t>1</a:t>
            </a:r>
            <a:r>
              <a:rPr lang="zh-CN" altLang="en-US" sz="2000" b="1">
                <a:solidFill>
                  <a:srgbClr val="FF0000"/>
                </a:solidFill>
                <a:latin typeface="宋体" charset="-122"/>
                <a:ea typeface="黑体" pitchFamily="49" charset="-122"/>
                <a:cs typeface="Times New Roman" pitchFamily="18" charset="0"/>
              </a:rPr>
              <a:t>）</a:t>
            </a:r>
            <a:r>
              <a:rPr lang="zh-CN" altLang="en-US" sz="2000" b="1">
                <a:solidFill>
                  <a:srgbClr val="FF0000"/>
                </a:solidFill>
                <a:latin typeface="Times New Roman" pitchFamily="18" charset="0"/>
                <a:ea typeface="楷体_GB2312"/>
                <a:cs typeface="Times New Roman" pitchFamily="18" charset="0"/>
              </a:rPr>
              <a:t>天然药物和中药（含中药复方）药效物质基础的研究。</a:t>
            </a:r>
            <a:endParaRPr lang="en-US" altLang="zh-CN" sz="2000" b="1">
              <a:solidFill>
                <a:srgbClr val="FF0000"/>
              </a:solidFill>
              <a:latin typeface="Times New Roman" pitchFamily="18" charset="0"/>
              <a:ea typeface="楷体_GB2312"/>
              <a:cs typeface="Times New Roman" pitchFamily="18" charset="0"/>
            </a:endParaRPr>
          </a:p>
          <a:p>
            <a:pPr indent="304800">
              <a:lnSpc>
                <a:spcPct val="150000"/>
              </a:lnSpc>
            </a:pPr>
            <a:r>
              <a:rPr lang="en-US" altLang="zh-CN" sz="2000" b="1">
                <a:latin typeface="宋体" charset="-122"/>
                <a:cs typeface="Times New Roman" pitchFamily="18" charset="0"/>
              </a:rPr>
              <a:t>    </a:t>
            </a:r>
            <a:r>
              <a:rPr lang="zh-CN" altLang="en-US" sz="2000" b="1">
                <a:latin typeface="Times New Roman" pitchFamily="18" charset="0"/>
                <a:ea typeface="楷体_GB2312"/>
                <a:cs typeface="楷体_GB2312"/>
              </a:rPr>
              <a:t>目前已完成红花、袋花忍冬、山牡荆、千年健、沙苑子、桑白皮、红大戟等多种药用植物活性筛选和评价，为新型中药复方的市场开发提供了重要的理论支持。</a:t>
            </a:r>
            <a:endParaRPr lang="en-US" altLang="zh-CN" sz="2000" b="1">
              <a:latin typeface="Times New Roman" pitchFamily="18" charset="0"/>
              <a:ea typeface="楷体_GB2312"/>
              <a:cs typeface="楷体_GB2312"/>
            </a:endParaRPr>
          </a:p>
          <a:p>
            <a:pPr indent="304800">
              <a:lnSpc>
                <a:spcPct val="150000"/>
              </a:lnSpc>
            </a:pPr>
            <a:r>
              <a:rPr lang="en-US" altLang="zh-CN" sz="2000" b="1">
                <a:solidFill>
                  <a:srgbClr val="FF0000"/>
                </a:solidFill>
                <a:latin typeface="宋体" charset="-122"/>
                <a:cs typeface="Times New Roman" pitchFamily="18" charset="0"/>
              </a:rPr>
              <a:t>    </a:t>
            </a:r>
            <a:r>
              <a:rPr lang="zh-CN" altLang="en-US" sz="2000" b="1">
                <a:solidFill>
                  <a:srgbClr val="FF0000"/>
                </a:solidFill>
                <a:latin typeface="宋体" charset="-122"/>
                <a:cs typeface="Times New Roman" pitchFamily="18" charset="0"/>
              </a:rPr>
              <a:t>（</a:t>
            </a:r>
            <a:r>
              <a:rPr lang="en-US" altLang="zh-CN" sz="2000" b="1">
                <a:solidFill>
                  <a:srgbClr val="FF0000"/>
                </a:solidFill>
                <a:latin typeface="宋体" charset="-122"/>
                <a:cs typeface="Times New Roman" pitchFamily="18" charset="0"/>
              </a:rPr>
              <a:t>2</a:t>
            </a:r>
            <a:r>
              <a:rPr lang="zh-CN" altLang="en-US" sz="2000" b="1">
                <a:solidFill>
                  <a:srgbClr val="FF0000"/>
                </a:solidFill>
                <a:latin typeface="宋体" charset="-122"/>
                <a:cs typeface="Times New Roman" pitchFamily="18" charset="0"/>
              </a:rPr>
              <a:t>）</a:t>
            </a:r>
            <a:r>
              <a:rPr lang="zh-CN" altLang="en-US" sz="2000" b="1">
                <a:solidFill>
                  <a:srgbClr val="FF0000"/>
                </a:solidFill>
                <a:latin typeface="Times New Roman" pitchFamily="18" charset="0"/>
                <a:ea typeface="楷体_GB2312"/>
                <a:cs typeface="楷体_GB2312"/>
              </a:rPr>
              <a:t>举例：</a:t>
            </a:r>
            <a:r>
              <a:rPr lang="zh-CN" altLang="en-US" sz="2000" b="1">
                <a:latin typeface="Times New Roman" pitchFamily="18" charset="0"/>
                <a:ea typeface="楷体_GB2312"/>
                <a:cs typeface="楷体_GB2312"/>
              </a:rPr>
              <a:t>对</a:t>
            </a:r>
            <a:r>
              <a:rPr lang="zh-CN" altLang="en-US" sz="2000" b="1">
                <a:solidFill>
                  <a:srgbClr val="241BDB"/>
                </a:solidFill>
                <a:latin typeface="Times New Roman" pitchFamily="18" charset="0"/>
                <a:ea typeface="楷体_GB2312"/>
                <a:cs typeface="楷体_GB2312"/>
              </a:rPr>
              <a:t>中药红大戟</a:t>
            </a:r>
            <a:r>
              <a:rPr lang="zh-CN" altLang="en-US" sz="2000" b="1">
                <a:latin typeface="Times New Roman" pitchFamily="18" charset="0"/>
                <a:ea typeface="楷体_GB2312"/>
                <a:cs typeface="楷体_GB2312"/>
              </a:rPr>
              <a:t>进行了系统性化学成分和生物活性研究，得到系列</a:t>
            </a:r>
            <a:r>
              <a:rPr lang="zh-CN" altLang="en-US" sz="2000" b="1">
                <a:solidFill>
                  <a:srgbClr val="0000CC"/>
                </a:solidFill>
                <a:latin typeface="Times New Roman" pitchFamily="18" charset="0"/>
                <a:ea typeface="楷体_GB2312"/>
                <a:cs typeface="楷体_GB2312"/>
              </a:rPr>
              <a:t>新蒽醌衍生物</a:t>
            </a:r>
            <a:r>
              <a:rPr lang="zh-CN" altLang="en-US" sz="2000" b="1">
                <a:latin typeface="Times New Roman" pitchFamily="18" charset="0"/>
                <a:ea typeface="楷体_GB2312"/>
                <a:cs typeface="楷体_GB2312"/>
              </a:rPr>
              <a:t>，其中骈合四氢呋喃结构的蒽醌在药用植物中发现较少，体外</a:t>
            </a:r>
            <a:r>
              <a:rPr lang="zh-CN" altLang="en-US" sz="2000" b="1">
                <a:solidFill>
                  <a:srgbClr val="241BDB"/>
                </a:solidFill>
                <a:latin typeface="Times New Roman" pitchFamily="18" charset="0"/>
                <a:ea typeface="楷体_GB2312"/>
                <a:cs typeface="楷体_GB2312"/>
              </a:rPr>
              <a:t>对柯萨奇病毒</a:t>
            </a:r>
            <a:r>
              <a:rPr lang="en-US" altLang="zh-CN" sz="2000" b="1">
                <a:solidFill>
                  <a:srgbClr val="241BDB"/>
                </a:solidFill>
                <a:latin typeface="Times New Roman" pitchFamily="18" charset="0"/>
                <a:ea typeface="楷体_GB2312"/>
                <a:cs typeface="楷体_GB2312"/>
              </a:rPr>
              <a:t>B3</a:t>
            </a:r>
            <a:r>
              <a:rPr lang="zh-CN" altLang="en-US" sz="2000" b="1">
                <a:solidFill>
                  <a:srgbClr val="241BDB"/>
                </a:solidFill>
                <a:latin typeface="Times New Roman" pitchFamily="18" charset="0"/>
                <a:ea typeface="楷体_GB2312"/>
                <a:cs typeface="楷体_GB2312"/>
              </a:rPr>
              <a:t>型和流感病毒</a:t>
            </a:r>
            <a:r>
              <a:rPr lang="en-US" altLang="zh-CN" sz="2000" b="1">
                <a:solidFill>
                  <a:srgbClr val="241BDB"/>
                </a:solidFill>
                <a:latin typeface="Times New Roman" pitchFamily="18" charset="0"/>
                <a:ea typeface="楷体_GB2312"/>
                <a:cs typeface="楷体_GB2312"/>
              </a:rPr>
              <a:t>A/</a:t>
            </a:r>
            <a:r>
              <a:rPr lang="zh-CN" altLang="en-US" sz="2000" b="1">
                <a:solidFill>
                  <a:srgbClr val="241BDB"/>
                </a:solidFill>
                <a:latin typeface="Times New Roman" pitchFamily="18" charset="0"/>
                <a:ea typeface="楷体_GB2312"/>
                <a:cs typeface="楷体_GB2312"/>
              </a:rPr>
              <a:t>汉防</a:t>
            </a:r>
            <a:r>
              <a:rPr lang="en-US" altLang="zh-CN" sz="2000" b="1">
                <a:solidFill>
                  <a:srgbClr val="241BDB"/>
                </a:solidFill>
                <a:latin typeface="Times New Roman" pitchFamily="18" charset="0"/>
                <a:ea typeface="楷体_GB2312"/>
                <a:cs typeface="楷体_GB2312"/>
              </a:rPr>
              <a:t>/359/95</a:t>
            </a:r>
            <a:r>
              <a:rPr lang="zh-CN" altLang="en-US" sz="2000" b="1">
                <a:solidFill>
                  <a:srgbClr val="241BDB"/>
                </a:solidFill>
                <a:latin typeface="Times New Roman" pitchFamily="18" charset="0"/>
                <a:ea typeface="楷体_GB2312"/>
                <a:cs typeface="楷体_GB2312"/>
              </a:rPr>
              <a:t>具有较好的抑制作用</a:t>
            </a:r>
            <a:r>
              <a:rPr lang="zh-CN" altLang="en-US" sz="2000" b="1">
                <a:latin typeface="Times New Roman" pitchFamily="18" charset="0"/>
                <a:ea typeface="楷体_GB2312"/>
                <a:cs typeface="楷体_GB2312"/>
              </a:rPr>
              <a:t>，该部分研究内容已发表于</a:t>
            </a:r>
            <a:r>
              <a:rPr lang="en-US" altLang="zh-CN" sz="2000" b="1">
                <a:latin typeface="Times New Roman" pitchFamily="18" charset="0"/>
                <a:ea typeface="楷体_GB2312"/>
                <a:cs typeface="楷体_GB2312"/>
              </a:rPr>
              <a:t>Phytochemistry letters</a:t>
            </a:r>
            <a:r>
              <a:rPr lang="zh-CN" altLang="en-US" sz="2000" b="1">
                <a:latin typeface="Times New Roman" pitchFamily="18" charset="0"/>
                <a:ea typeface="楷体_GB2312"/>
                <a:cs typeface="楷体_GB2312"/>
              </a:rPr>
              <a:t>（植物化学快报），其药效学和制备工艺研究正在进行中。</a:t>
            </a:r>
          </a:p>
        </p:txBody>
      </p:sp>
      <p:sp>
        <p:nvSpPr>
          <p:cNvPr id="35842" name="Rectangle 7"/>
          <p:cNvSpPr>
            <a:spLocks noChangeArrowheads="1"/>
          </p:cNvSpPr>
          <p:nvPr/>
        </p:nvSpPr>
        <p:spPr bwMode="auto">
          <a:xfrm>
            <a:off x="0" y="785813"/>
            <a:ext cx="9144000" cy="71437"/>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
        <p:nvSpPr>
          <p:cNvPr id="35843" name="Text Box 3"/>
          <p:cNvSpPr txBox="1">
            <a:spLocks noChangeArrowheads="1"/>
          </p:cNvSpPr>
          <p:nvPr/>
        </p:nvSpPr>
        <p:spPr bwMode="gray">
          <a:xfrm>
            <a:off x="357188" y="142875"/>
            <a:ext cx="8286750" cy="646113"/>
          </a:xfrm>
          <a:prstGeom prst="rect">
            <a:avLst/>
          </a:prstGeom>
          <a:noFill/>
          <a:ln w="9525">
            <a:noFill/>
            <a:miter lim="800000"/>
            <a:headEnd/>
            <a:tailEnd/>
          </a:ln>
        </p:spPr>
        <p:txBody>
          <a:bodyPr>
            <a:spAutoFit/>
          </a:bodyPr>
          <a:lstStyle/>
          <a:p>
            <a:pPr eaLnBrk="0" hangingPunct="0"/>
            <a:r>
              <a:rPr lang="en-US" altLang="zh-CN" sz="3600" b="1">
                <a:solidFill>
                  <a:srgbClr val="000066"/>
                </a:solidFill>
                <a:ea typeface="黑体" pitchFamily="49" charset="-122"/>
              </a:rPr>
              <a:t>3.1 </a:t>
            </a:r>
            <a:r>
              <a:rPr lang="zh-CN" altLang="en-US" sz="3600" b="1">
                <a:solidFill>
                  <a:srgbClr val="000066"/>
                </a:solidFill>
                <a:ea typeface="黑体" pitchFamily="49" charset="-122"/>
              </a:rPr>
              <a:t>研究项目与成果</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0" y="188913"/>
            <a:ext cx="9144000" cy="762000"/>
          </a:xfrm>
          <a:prstGeom prst="rect">
            <a:avLst/>
          </a:prstGeom>
          <a:noFill/>
          <a:ln w="9525">
            <a:noFill/>
            <a:miter lim="800000"/>
            <a:headEnd/>
            <a:tailEnd/>
          </a:ln>
        </p:spPr>
        <p:txBody>
          <a:bodyPr>
            <a:spAutoFit/>
          </a:bodyPr>
          <a:lstStyle/>
          <a:p>
            <a:pPr algn="ctr"/>
            <a:r>
              <a:rPr lang="zh-CN" altLang="en-US" sz="4400" b="1">
                <a:solidFill>
                  <a:srgbClr val="0000CC"/>
                </a:solidFill>
                <a:latin typeface="黑体" pitchFamily="49" charset="-122"/>
                <a:ea typeface="黑体" pitchFamily="49" charset="-122"/>
              </a:rPr>
              <a:t>汇报提纲</a:t>
            </a:r>
          </a:p>
        </p:txBody>
      </p:sp>
      <p:sp>
        <p:nvSpPr>
          <p:cNvPr id="830467" name="Text Box 3"/>
          <p:cNvSpPr txBox="1">
            <a:spLocks noChangeArrowheads="1"/>
          </p:cNvSpPr>
          <p:nvPr/>
        </p:nvSpPr>
        <p:spPr bwMode="gray">
          <a:xfrm>
            <a:off x="2411413" y="1700213"/>
            <a:ext cx="6303962" cy="646112"/>
          </a:xfrm>
          <a:prstGeom prst="rect">
            <a:avLst/>
          </a:prstGeom>
          <a:noFill/>
          <a:ln w="9525">
            <a:noFill/>
            <a:miter lim="800000"/>
            <a:headEnd/>
            <a:tailEnd/>
          </a:ln>
        </p:spPr>
        <p:txBody>
          <a:bodyPr>
            <a:spAutoFit/>
          </a:bodyPr>
          <a:lstStyle/>
          <a:p>
            <a:pPr eaLnBrk="0" hangingPunct="0"/>
            <a:r>
              <a:rPr lang="zh-CN" altLang="en-US" sz="3600" b="1">
                <a:solidFill>
                  <a:srgbClr val="000066"/>
                </a:solidFill>
                <a:ea typeface="黑体" pitchFamily="49" charset="-122"/>
              </a:rPr>
              <a:t>实验室建设历程和总体定位</a:t>
            </a:r>
          </a:p>
        </p:txBody>
      </p:sp>
      <p:grpSp>
        <p:nvGrpSpPr>
          <p:cNvPr id="830468" name="Group 4"/>
          <p:cNvGrpSpPr>
            <a:grpSpLocks/>
          </p:cNvGrpSpPr>
          <p:nvPr/>
        </p:nvGrpSpPr>
        <p:grpSpPr bwMode="auto">
          <a:xfrm>
            <a:off x="1331913" y="1700213"/>
            <a:ext cx="855662" cy="625475"/>
            <a:chOff x="521" y="890"/>
            <a:chExt cx="539" cy="394"/>
          </a:xfrm>
        </p:grpSpPr>
        <p:grpSp>
          <p:nvGrpSpPr>
            <p:cNvPr id="16417" name="Group 5"/>
            <p:cNvGrpSpPr>
              <a:grpSpLocks/>
            </p:cNvGrpSpPr>
            <p:nvPr/>
          </p:nvGrpSpPr>
          <p:grpSpPr bwMode="auto">
            <a:xfrm>
              <a:off x="521" y="890"/>
              <a:ext cx="539" cy="389"/>
              <a:chOff x="720" y="960"/>
              <a:chExt cx="987" cy="795"/>
            </a:xfrm>
          </p:grpSpPr>
          <p:sp>
            <p:nvSpPr>
              <p:cNvPr id="16419" name="Oval 6"/>
              <p:cNvSpPr>
                <a:spLocks noChangeArrowheads="1"/>
              </p:cNvSpPr>
              <p:nvPr/>
            </p:nvSpPr>
            <p:spPr bwMode="gray">
              <a:xfrm rot="1758052">
                <a:off x="747" y="987"/>
                <a:ext cx="960" cy="768"/>
              </a:xfrm>
              <a:prstGeom prst="ellipse">
                <a:avLst/>
              </a:prstGeom>
              <a:solidFill>
                <a:srgbClr val="333333"/>
              </a:solidFill>
              <a:ln w="9525">
                <a:noFill/>
                <a:round/>
                <a:headEnd/>
                <a:tailEnd/>
              </a:ln>
            </p:spPr>
            <p:txBody>
              <a:bodyPr wrap="none" anchor="ctr"/>
              <a:lstStyle/>
              <a:p>
                <a:endParaRPr lang="zh-CN" altLang="en-US"/>
              </a:p>
            </p:txBody>
          </p:sp>
          <p:sp>
            <p:nvSpPr>
              <p:cNvPr id="830471" name="Oval 7"/>
              <p:cNvSpPr>
                <a:spLocks noChangeArrowheads="1"/>
              </p:cNvSpPr>
              <p:nvPr/>
            </p:nvSpPr>
            <p:spPr bwMode="gray">
              <a:xfrm rot="1758052">
                <a:off x="720" y="960"/>
                <a:ext cx="960" cy="768"/>
              </a:xfrm>
              <a:prstGeom prst="ellipse">
                <a:avLst/>
              </a:prstGeom>
              <a:gradFill rotWithShape="1">
                <a:gsLst>
                  <a:gs pos="0">
                    <a:schemeClr val="tx2"/>
                  </a:gs>
                  <a:gs pos="100000">
                    <a:schemeClr val="tx2">
                      <a:gamma/>
                      <a:shade val="46275"/>
                      <a:invGamma/>
                    </a:schemeClr>
                  </a:gs>
                </a:gsLst>
                <a:lin ang="5400000" scaled="1"/>
              </a:gradFill>
              <a:ln>
                <a:noFill/>
              </a:ln>
              <a:effectLst/>
              <a:extLst>
                <a:ext uri="{91240B29-F687-4F45-9708-019B960494DF}"/>
                <a:ext uri="{AF507438-7753-43E0-B8FC-AC1667EBCBE1}"/>
              </a:extLst>
            </p:spPr>
            <p:txBody>
              <a:bodyPr wrap="none" anchor="ctr"/>
              <a:lstStyle/>
              <a:p>
                <a:pPr>
                  <a:defRPr/>
                </a:pPr>
                <a:endParaRPr lang="zh-CN" altLang="en-US">
                  <a:latin typeface="Arial" pitchFamily="34" charset="0"/>
                  <a:ea typeface="宋体" pitchFamily="2" charset="-122"/>
                </a:endParaRPr>
              </a:p>
            </p:txBody>
          </p:sp>
          <p:sp>
            <p:nvSpPr>
              <p:cNvPr id="16421" name="Oval 8"/>
              <p:cNvSpPr>
                <a:spLocks noChangeArrowheads="1"/>
              </p:cNvSpPr>
              <p:nvPr/>
            </p:nvSpPr>
            <p:spPr bwMode="gray">
              <a:xfrm>
                <a:off x="816" y="1008"/>
                <a:ext cx="432" cy="432"/>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endParaRPr lang="zh-CN" altLang="en-US"/>
              </a:p>
            </p:txBody>
          </p:sp>
        </p:grpSp>
        <p:sp>
          <p:nvSpPr>
            <p:cNvPr id="16418" name="Text Box 9"/>
            <p:cNvSpPr txBox="1">
              <a:spLocks noChangeArrowheads="1"/>
            </p:cNvSpPr>
            <p:nvPr/>
          </p:nvSpPr>
          <p:spPr bwMode="gray">
            <a:xfrm>
              <a:off x="647" y="919"/>
              <a:ext cx="329" cy="365"/>
            </a:xfrm>
            <a:prstGeom prst="rect">
              <a:avLst/>
            </a:prstGeom>
            <a:noFill/>
            <a:ln w="9525">
              <a:noFill/>
              <a:miter lim="800000"/>
              <a:headEnd/>
              <a:tailEnd/>
            </a:ln>
          </p:spPr>
          <p:txBody>
            <a:bodyPr wrap="none">
              <a:spAutoFit/>
            </a:bodyPr>
            <a:lstStyle/>
            <a:p>
              <a:pPr algn="ctr" eaLnBrk="0" hangingPunct="0"/>
              <a:r>
                <a:rPr lang="en-US" altLang="zh-CN" sz="3200" b="1">
                  <a:solidFill>
                    <a:schemeClr val="bg1"/>
                  </a:solidFill>
                </a:rPr>
                <a:t>1.</a:t>
              </a:r>
            </a:p>
          </p:txBody>
        </p:sp>
      </p:grpSp>
      <p:sp>
        <p:nvSpPr>
          <p:cNvPr id="830474" name="Text Box 10"/>
          <p:cNvSpPr txBox="1">
            <a:spLocks noChangeArrowheads="1"/>
          </p:cNvSpPr>
          <p:nvPr/>
        </p:nvSpPr>
        <p:spPr bwMode="gray">
          <a:xfrm>
            <a:off x="2411413" y="4489450"/>
            <a:ext cx="4879975" cy="641350"/>
          </a:xfrm>
          <a:prstGeom prst="rect">
            <a:avLst/>
          </a:prstGeom>
          <a:noFill/>
          <a:ln w="9525">
            <a:noFill/>
            <a:miter lim="800000"/>
            <a:headEnd/>
            <a:tailEnd/>
          </a:ln>
        </p:spPr>
        <p:txBody>
          <a:bodyPr>
            <a:spAutoFit/>
          </a:bodyPr>
          <a:lstStyle/>
          <a:p>
            <a:pPr eaLnBrk="0" hangingPunct="0"/>
            <a:r>
              <a:rPr lang="zh-CN" altLang="en-US" sz="3600" b="1">
                <a:solidFill>
                  <a:srgbClr val="000066"/>
                </a:solidFill>
                <a:latin typeface="黑体" pitchFamily="49" charset="-122"/>
                <a:ea typeface="黑体" pitchFamily="49" charset="-122"/>
              </a:rPr>
              <a:t>效益评价</a:t>
            </a:r>
          </a:p>
        </p:txBody>
      </p:sp>
      <p:grpSp>
        <p:nvGrpSpPr>
          <p:cNvPr id="830475" name="Group 11"/>
          <p:cNvGrpSpPr>
            <a:grpSpLocks/>
          </p:cNvGrpSpPr>
          <p:nvPr/>
        </p:nvGrpSpPr>
        <p:grpSpPr bwMode="auto">
          <a:xfrm>
            <a:off x="1331913" y="4518025"/>
            <a:ext cx="827087" cy="625475"/>
            <a:chOff x="543" y="2297"/>
            <a:chExt cx="521" cy="394"/>
          </a:xfrm>
        </p:grpSpPr>
        <p:grpSp>
          <p:nvGrpSpPr>
            <p:cNvPr id="16412" name="Group 12"/>
            <p:cNvGrpSpPr>
              <a:grpSpLocks/>
            </p:cNvGrpSpPr>
            <p:nvPr/>
          </p:nvGrpSpPr>
          <p:grpSpPr bwMode="auto">
            <a:xfrm>
              <a:off x="543" y="2297"/>
              <a:ext cx="521" cy="389"/>
              <a:chOff x="543" y="2297"/>
              <a:chExt cx="521" cy="389"/>
            </a:xfrm>
          </p:grpSpPr>
          <p:sp>
            <p:nvSpPr>
              <p:cNvPr id="16414" name="Oval 13"/>
              <p:cNvSpPr>
                <a:spLocks noChangeArrowheads="1"/>
              </p:cNvSpPr>
              <p:nvPr/>
            </p:nvSpPr>
            <p:spPr bwMode="gray">
              <a:xfrm rot="1758052">
                <a:off x="557" y="2310"/>
                <a:ext cx="507" cy="376"/>
              </a:xfrm>
              <a:prstGeom prst="ellipse">
                <a:avLst/>
              </a:prstGeom>
              <a:solidFill>
                <a:srgbClr val="333333"/>
              </a:solidFill>
              <a:ln w="9525">
                <a:noFill/>
                <a:round/>
                <a:headEnd/>
                <a:tailEnd/>
              </a:ln>
            </p:spPr>
            <p:txBody>
              <a:bodyPr wrap="none" anchor="ctr"/>
              <a:lstStyle/>
              <a:p>
                <a:endParaRPr lang="zh-CN" altLang="en-US"/>
              </a:p>
            </p:txBody>
          </p:sp>
          <p:sp>
            <p:nvSpPr>
              <p:cNvPr id="830478" name="Oval 14"/>
              <p:cNvSpPr>
                <a:spLocks noChangeArrowheads="1"/>
              </p:cNvSpPr>
              <p:nvPr/>
            </p:nvSpPr>
            <p:spPr bwMode="gray">
              <a:xfrm rot="1758052">
                <a:off x="543" y="2297"/>
                <a:ext cx="507" cy="376"/>
              </a:xfrm>
              <a:prstGeom prst="ellipse">
                <a:avLst/>
              </a:prstGeom>
              <a:gradFill rotWithShape="1">
                <a:gsLst>
                  <a:gs pos="0">
                    <a:schemeClr val="accent2"/>
                  </a:gs>
                  <a:gs pos="100000">
                    <a:schemeClr val="accent2">
                      <a:gamma/>
                      <a:shade val="46275"/>
                      <a:invGamma/>
                    </a:schemeClr>
                  </a:gs>
                </a:gsLst>
                <a:lin ang="5400000" scaled="1"/>
              </a:gradFill>
              <a:ln>
                <a:noFill/>
              </a:ln>
              <a:effectLst/>
              <a:extLst>
                <a:ext uri="{91240B29-F687-4F45-9708-019B960494DF}"/>
                <a:ext uri="{AF507438-7753-43E0-B8FC-AC1667EBCBE1}"/>
              </a:extLst>
            </p:spPr>
            <p:txBody>
              <a:bodyPr wrap="none" anchor="ctr"/>
              <a:lstStyle/>
              <a:p>
                <a:pPr>
                  <a:defRPr/>
                </a:pPr>
                <a:endParaRPr lang="zh-CN" altLang="en-US">
                  <a:latin typeface="Arial" pitchFamily="34" charset="0"/>
                  <a:ea typeface="宋体" pitchFamily="2" charset="-122"/>
                </a:endParaRPr>
              </a:p>
            </p:txBody>
          </p:sp>
          <p:sp>
            <p:nvSpPr>
              <p:cNvPr id="16416" name="Oval 15"/>
              <p:cNvSpPr>
                <a:spLocks noChangeArrowheads="1"/>
              </p:cNvSpPr>
              <p:nvPr/>
            </p:nvSpPr>
            <p:spPr bwMode="gray">
              <a:xfrm>
                <a:off x="594" y="2320"/>
                <a:ext cx="228" cy="212"/>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endParaRPr lang="zh-CN" altLang="en-US"/>
              </a:p>
            </p:txBody>
          </p:sp>
        </p:grpSp>
        <p:sp>
          <p:nvSpPr>
            <p:cNvPr id="16413" name="Text Box 16"/>
            <p:cNvSpPr txBox="1">
              <a:spLocks noChangeArrowheads="1"/>
            </p:cNvSpPr>
            <p:nvPr/>
          </p:nvSpPr>
          <p:spPr bwMode="gray">
            <a:xfrm>
              <a:off x="659" y="2326"/>
              <a:ext cx="329" cy="365"/>
            </a:xfrm>
            <a:prstGeom prst="rect">
              <a:avLst/>
            </a:prstGeom>
            <a:noFill/>
            <a:ln w="9525">
              <a:noFill/>
              <a:miter lim="800000"/>
              <a:headEnd/>
              <a:tailEnd/>
            </a:ln>
          </p:spPr>
          <p:txBody>
            <a:bodyPr wrap="none">
              <a:spAutoFit/>
            </a:bodyPr>
            <a:lstStyle/>
            <a:p>
              <a:pPr algn="ctr" eaLnBrk="0" hangingPunct="0"/>
              <a:r>
                <a:rPr lang="en-US" altLang="zh-CN" sz="3200" b="1">
                  <a:solidFill>
                    <a:schemeClr val="bg1"/>
                  </a:solidFill>
                </a:rPr>
                <a:t>4.</a:t>
              </a:r>
            </a:p>
          </p:txBody>
        </p:sp>
      </p:grpSp>
      <p:sp>
        <p:nvSpPr>
          <p:cNvPr id="830481" name="Text Box 17"/>
          <p:cNvSpPr txBox="1">
            <a:spLocks noChangeArrowheads="1"/>
          </p:cNvSpPr>
          <p:nvPr/>
        </p:nvSpPr>
        <p:spPr bwMode="gray">
          <a:xfrm>
            <a:off x="2411413" y="2643188"/>
            <a:ext cx="6481762" cy="646112"/>
          </a:xfrm>
          <a:prstGeom prst="rect">
            <a:avLst/>
          </a:prstGeom>
          <a:noFill/>
          <a:ln w="9525">
            <a:noFill/>
            <a:miter lim="800000"/>
            <a:headEnd/>
            <a:tailEnd/>
          </a:ln>
        </p:spPr>
        <p:txBody>
          <a:bodyPr>
            <a:spAutoFit/>
          </a:bodyPr>
          <a:lstStyle/>
          <a:p>
            <a:pPr eaLnBrk="0" hangingPunct="0"/>
            <a:r>
              <a:rPr lang="zh-CN" altLang="en-US" sz="3600" b="1">
                <a:solidFill>
                  <a:srgbClr val="000066"/>
                </a:solidFill>
                <a:ea typeface="黑体" pitchFamily="49" charset="-122"/>
              </a:rPr>
              <a:t>研究方向与团队建设</a:t>
            </a:r>
            <a:endParaRPr lang="zh-CN" altLang="en-US" b="1"/>
          </a:p>
        </p:txBody>
      </p:sp>
      <p:grpSp>
        <p:nvGrpSpPr>
          <p:cNvPr id="830482" name="Group 18"/>
          <p:cNvGrpSpPr>
            <a:grpSpLocks/>
          </p:cNvGrpSpPr>
          <p:nvPr/>
        </p:nvGrpSpPr>
        <p:grpSpPr bwMode="auto">
          <a:xfrm>
            <a:off x="1331913" y="2643188"/>
            <a:ext cx="865187" cy="647700"/>
            <a:chOff x="431" y="1811"/>
            <a:chExt cx="506" cy="389"/>
          </a:xfrm>
        </p:grpSpPr>
        <p:grpSp>
          <p:nvGrpSpPr>
            <p:cNvPr id="16407" name="Group 19"/>
            <p:cNvGrpSpPr>
              <a:grpSpLocks/>
            </p:cNvGrpSpPr>
            <p:nvPr/>
          </p:nvGrpSpPr>
          <p:grpSpPr bwMode="auto">
            <a:xfrm>
              <a:off x="431" y="1811"/>
              <a:ext cx="506" cy="389"/>
              <a:chOff x="720" y="960"/>
              <a:chExt cx="987" cy="795"/>
            </a:xfrm>
          </p:grpSpPr>
          <p:sp>
            <p:nvSpPr>
              <p:cNvPr id="16409" name="Oval 20"/>
              <p:cNvSpPr>
                <a:spLocks noChangeArrowheads="1"/>
              </p:cNvSpPr>
              <p:nvPr/>
            </p:nvSpPr>
            <p:spPr bwMode="gray">
              <a:xfrm rot="1758052">
                <a:off x="747" y="987"/>
                <a:ext cx="960" cy="768"/>
              </a:xfrm>
              <a:prstGeom prst="ellipse">
                <a:avLst/>
              </a:prstGeom>
              <a:solidFill>
                <a:srgbClr val="333333"/>
              </a:solidFill>
              <a:ln w="9525">
                <a:noFill/>
                <a:round/>
                <a:headEnd/>
                <a:tailEnd/>
              </a:ln>
            </p:spPr>
            <p:txBody>
              <a:bodyPr wrap="none" anchor="ctr"/>
              <a:lstStyle/>
              <a:p>
                <a:endParaRPr lang="zh-CN" altLang="en-US"/>
              </a:p>
            </p:txBody>
          </p:sp>
          <p:sp>
            <p:nvSpPr>
              <p:cNvPr id="830485" name="Oval 21"/>
              <p:cNvSpPr>
                <a:spLocks noChangeArrowheads="1"/>
              </p:cNvSpPr>
              <p:nvPr/>
            </p:nvSpPr>
            <p:spPr bwMode="gray">
              <a:xfrm rot="1758052">
                <a:off x="720" y="960"/>
                <a:ext cx="960" cy="768"/>
              </a:xfrm>
              <a:prstGeom prst="ellipse">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ext uri="{AF507438-7753-43E0-B8FC-AC1667EBCBE1}"/>
              </a:extLst>
            </p:spPr>
            <p:txBody>
              <a:bodyPr wrap="none" anchor="ctr"/>
              <a:lstStyle/>
              <a:p>
                <a:pPr>
                  <a:defRPr/>
                </a:pPr>
                <a:endParaRPr lang="zh-CN" altLang="en-US">
                  <a:latin typeface="Arial" pitchFamily="34" charset="0"/>
                  <a:ea typeface="宋体" pitchFamily="2" charset="-122"/>
                </a:endParaRPr>
              </a:p>
            </p:txBody>
          </p:sp>
          <p:sp>
            <p:nvSpPr>
              <p:cNvPr id="16411" name="Oval 22"/>
              <p:cNvSpPr>
                <a:spLocks noChangeArrowheads="1"/>
              </p:cNvSpPr>
              <p:nvPr/>
            </p:nvSpPr>
            <p:spPr bwMode="gray">
              <a:xfrm>
                <a:off x="816" y="1008"/>
                <a:ext cx="432" cy="432"/>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endParaRPr lang="zh-CN" altLang="en-US"/>
              </a:p>
            </p:txBody>
          </p:sp>
        </p:grpSp>
        <p:sp>
          <p:nvSpPr>
            <p:cNvPr id="16408" name="Text Box 23"/>
            <p:cNvSpPr txBox="1">
              <a:spLocks noChangeArrowheads="1"/>
            </p:cNvSpPr>
            <p:nvPr/>
          </p:nvSpPr>
          <p:spPr bwMode="gray">
            <a:xfrm>
              <a:off x="550" y="1840"/>
              <a:ext cx="305" cy="348"/>
            </a:xfrm>
            <a:prstGeom prst="rect">
              <a:avLst/>
            </a:prstGeom>
            <a:noFill/>
            <a:ln w="9525">
              <a:noFill/>
              <a:miter lim="800000"/>
              <a:headEnd/>
              <a:tailEnd/>
            </a:ln>
          </p:spPr>
          <p:txBody>
            <a:bodyPr wrap="none">
              <a:spAutoFit/>
            </a:bodyPr>
            <a:lstStyle/>
            <a:p>
              <a:pPr algn="ctr" eaLnBrk="0" hangingPunct="0"/>
              <a:r>
                <a:rPr lang="en-US" altLang="zh-CN" sz="3200" b="1">
                  <a:solidFill>
                    <a:schemeClr val="bg1"/>
                  </a:solidFill>
                </a:rPr>
                <a:t>2.</a:t>
              </a:r>
            </a:p>
          </p:txBody>
        </p:sp>
      </p:grpSp>
      <p:grpSp>
        <p:nvGrpSpPr>
          <p:cNvPr id="830489" name="Group 25"/>
          <p:cNvGrpSpPr>
            <a:grpSpLocks/>
          </p:cNvGrpSpPr>
          <p:nvPr/>
        </p:nvGrpSpPr>
        <p:grpSpPr bwMode="auto">
          <a:xfrm>
            <a:off x="1360488" y="5522913"/>
            <a:ext cx="822325" cy="620712"/>
            <a:chOff x="521" y="3249"/>
            <a:chExt cx="518" cy="391"/>
          </a:xfrm>
        </p:grpSpPr>
        <p:grpSp>
          <p:nvGrpSpPr>
            <p:cNvPr id="16402" name="Group 26"/>
            <p:cNvGrpSpPr>
              <a:grpSpLocks/>
            </p:cNvGrpSpPr>
            <p:nvPr/>
          </p:nvGrpSpPr>
          <p:grpSpPr bwMode="auto">
            <a:xfrm>
              <a:off x="521" y="3249"/>
              <a:ext cx="518" cy="365"/>
              <a:chOff x="720" y="960"/>
              <a:chExt cx="987" cy="795"/>
            </a:xfrm>
          </p:grpSpPr>
          <p:sp>
            <p:nvSpPr>
              <p:cNvPr id="16404" name="Oval 27"/>
              <p:cNvSpPr>
                <a:spLocks noChangeArrowheads="1"/>
              </p:cNvSpPr>
              <p:nvPr/>
            </p:nvSpPr>
            <p:spPr bwMode="gray">
              <a:xfrm rot="1758052">
                <a:off x="747" y="987"/>
                <a:ext cx="960" cy="768"/>
              </a:xfrm>
              <a:prstGeom prst="ellipse">
                <a:avLst/>
              </a:prstGeom>
              <a:solidFill>
                <a:srgbClr val="333333"/>
              </a:solidFill>
              <a:ln w="9525">
                <a:noFill/>
                <a:round/>
                <a:headEnd/>
                <a:tailEnd/>
              </a:ln>
            </p:spPr>
            <p:txBody>
              <a:bodyPr wrap="none" anchor="ctr"/>
              <a:lstStyle/>
              <a:p>
                <a:endParaRPr lang="zh-CN" altLang="en-US"/>
              </a:p>
            </p:txBody>
          </p:sp>
          <p:sp>
            <p:nvSpPr>
              <p:cNvPr id="830492" name="Oval 28"/>
              <p:cNvSpPr>
                <a:spLocks noChangeArrowheads="1"/>
              </p:cNvSpPr>
              <p:nvPr/>
            </p:nvSpPr>
            <p:spPr bwMode="gray">
              <a:xfrm rot="1758052">
                <a:off x="720" y="960"/>
                <a:ext cx="960" cy="769"/>
              </a:xfrm>
              <a:prstGeom prst="ellipse">
                <a:avLst/>
              </a:prstGeom>
              <a:gradFill rotWithShape="1">
                <a:gsLst>
                  <a:gs pos="0">
                    <a:schemeClr val="folHlink"/>
                  </a:gs>
                  <a:gs pos="100000">
                    <a:schemeClr val="folHlink">
                      <a:gamma/>
                      <a:shade val="46275"/>
                      <a:invGamma/>
                    </a:schemeClr>
                  </a:gs>
                </a:gsLst>
                <a:lin ang="5400000" scaled="1"/>
              </a:gradFill>
              <a:ln>
                <a:noFill/>
              </a:ln>
              <a:effectLst/>
              <a:extLst>
                <a:ext uri="{91240B29-F687-4F45-9708-019B960494DF}"/>
                <a:ext uri="{AF507438-7753-43E0-B8FC-AC1667EBCBE1}"/>
              </a:extLst>
            </p:spPr>
            <p:txBody>
              <a:bodyPr wrap="none" anchor="ctr"/>
              <a:lstStyle/>
              <a:p>
                <a:pPr>
                  <a:defRPr/>
                </a:pPr>
                <a:endParaRPr lang="zh-CN" altLang="en-US">
                  <a:latin typeface="Arial" pitchFamily="34" charset="0"/>
                  <a:ea typeface="宋体" pitchFamily="2" charset="-122"/>
                </a:endParaRPr>
              </a:p>
            </p:txBody>
          </p:sp>
          <p:sp>
            <p:nvSpPr>
              <p:cNvPr id="16406" name="Oval 29"/>
              <p:cNvSpPr>
                <a:spLocks noChangeArrowheads="1"/>
              </p:cNvSpPr>
              <p:nvPr/>
            </p:nvSpPr>
            <p:spPr bwMode="gray">
              <a:xfrm>
                <a:off x="816" y="1008"/>
                <a:ext cx="432" cy="432"/>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endParaRPr lang="zh-CN" altLang="en-US"/>
              </a:p>
            </p:txBody>
          </p:sp>
        </p:grpSp>
        <p:sp>
          <p:nvSpPr>
            <p:cNvPr id="16403" name="Text Box 30"/>
            <p:cNvSpPr txBox="1">
              <a:spLocks noChangeArrowheads="1"/>
            </p:cNvSpPr>
            <p:nvPr/>
          </p:nvSpPr>
          <p:spPr bwMode="gray">
            <a:xfrm>
              <a:off x="612" y="3275"/>
              <a:ext cx="363" cy="365"/>
            </a:xfrm>
            <a:prstGeom prst="rect">
              <a:avLst/>
            </a:prstGeom>
            <a:noFill/>
            <a:ln w="9525">
              <a:noFill/>
              <a:miter lim="800000"/>
              <a:headEnd/>
              <a:tailEnd/>
            </a:ln>
          </p:spPr>
          <p:txBody>
            <a:bodyPr>
              <a:spAutoFit/>
            </a:bodyPr>
            <a:lstStyle/>
            <a:p>
              <a:pPr algn="ctr" eaLnBrk="0" hangingPunct="0"/>
              <a:r>
                <a:rPr lang="en-US" altLang="zh-CN" sz="3200" b="1">
                  <a:solidFill>
                    <a:schemeClr val="bg1"/>
                  </a:solidFill>
                </a:rPr>
                <a:t>5.</a:t>
              </a:r>
            </a:p>
          </p:txBody>
        </p:sp>
      </p:grpSp>
      <p:sp>
        <p:nvSpPr>
          <p:cNvPr id="830495" name="Text Box 31"/>
          <p:cNvSpPr txBox="1">
            <a:spLocks noChangeArrowheads="1"/>
          </p:cNvSpPr>
          <p:nvPr/>
        </p:nvSpPr>
        <p:spPr bwMode="auto">
          <a:xfrm>
            <a:off x="2413000" y="5494338"/>
            <a:ext cx="5399088" cy="641350"/>
          </a:xfrm>
          <a:prstGeom prst="rect">
            <a:avLst/>
          </a:prstGeom>
          <a:noFill/>
          <a:ln w="9525">
            <a:noFill/>
            <a:miter lim="800000"/>
            <a:headEnd/>
            <a:tailEnd/>
          </a:ln>
        </p:spPr>
        <p:txBody>
          <a:bodyPr>
            <a:spAutoFit/>
          </a:bodyPr>
          <a:lstStyle/>
          <a:p>
            <a:pPr>
              <a:spcBef>
                <a:spcPct val="50000"/>
              </a:spcBef>
            </a:pPr>
            <a:r>
              <a:rPr lang="zh-CN" altLang="en-US" sz="3600" b="1">
                <a:solidFill>
                  <a:srgbClr val="000066"/>
                </a:solidFill>
                <a:ea typeface="黑体" pitchFamily="49" charset="-122"/>
              </a:rPr>
              <a:t>问题与对策分析</a:t>
            </a:r>
          </a:p>
        </p:txBody>
      </p:sp>
      <p:sp>
        <p:nvSpPr>
          <p:cNvPr id="16394" name="Rectangle 7"/>
          <p:cNvSpPr>
            <a:spLocks noChangeArrowheads="1"/>
          </p:cNvSpPr>
          <p:nvPr/>
        </p:nvSpPr>
        <p:spPr bwMode="auto">
          <a:xfrm>
            <a:off x="0" y="1196975"/>
            <a:ext cx="9144000" cy="71438"/>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
        <p:nvSpPr>
          <p:cNvPr id="32" name="Text Box 10"/>
          <p:cNvSpPr txBox="1">
            <a:spLocks noChangeArrowheads="1"/>
          </p:cNvSpPr>
          <p:nvPr/>
        </p:nvSpPr>
        <p:spPr bwMode="gray">
          <a:xfrm>
            <a:off x="2406650" y="3571875"/>
            <a:ext cx="4879975" cy="641350"/>
          </a:xfrm>
          <a:prstGeom prst="rect">
            <a:avLst/>
          </a:prstGeom>
          <a:noFill/>
          <a:ln w="9525">
            <a:noFill/>
            <a:miter lim="800000"/>
            <a:headEnd/>
            <a:tailEnd/>
          </a:ln>
        </p:spPr>
        <p:txBody>
          <a:bodyPr>
            <a:spAutoFit/>
          </a:bodyPr>
          <a:lstStyle/>
          <a:p>
            <a:pPr eaLnBrk="0" hangingPunct="0"/>
            <a:r>
              <a:rPr lang="zh-CN" altLang="en-US" sz="3600" b="1">
                <a:solidFill>
                  <a:srgbClr val="000066"/>
                </a:solidFill>
                <a:latin typeface="黑体" pitchFamily="49" charset="-122"/>
                <a:ea typeface="黑体" pitchFamily="49" charset="-122"/>
              </a:rPr>
              <a:t>项目成果</a:t>
            </a:r>
          </a:p>
        </p:txBody>
      </p:sp>
      <p:grpSp>
        <p:nvGrpSpPr>
          <p:cNvPr id="33" name="Group 11"/>
          <p:cNvGrpSpPr>
            <a:grpSpLocks/>
          </p:cNvGrpSpPr>
          <p:nvPr/>
        </p:nvGrpSpPr>
        <p:grpSpPr bwMode="auto">
          <a:xfrm>
            <a:off x="1327150" y="3600450"/>
            <a:ext cx="827088" cy="625475"/>
            <a:chOff x="543" y="2297"/>
            <a:chExt cx="521" cy="394"/>
          </a:xfrm>
        </p:grpSpPr>
        <p:grpSp>
          <p:nvGrpSpPr>
            <p:cNvPr id="16397" name="Group 12"/>
            <p:cNvGrpSpPr>
              <a:grpSpLocks/>
            </p:cNvGrpSpPr>
            <p:nvPr/>
          </p:nvGrpSpPr>
          <p:grpSpPr bwMode="auto">
            <a:xfrm>
              <a:off x="543" y="2297"/>
              <a:ext cx="521" cy="389"/>
              <a:chOff x="543" y="2297"/>
              <a:chExt cx="521" cy="389"/>
            </a:xfrm>
          </p:grpSpPr>
          <p:sp>
            <p:nvSpPr>
              <p:cNvPr id="16399" name="Oval 13"/>
              <p:cNvSpPr>
                <a:spLocks noChangeArrowheads="1"/>
              </p:cNvSpPr>
              <p:nvPr/>
            </p:nvSpPr>
            <p:spPr bwMode="gray">
              <a:xfrm rot="1758052">
                <a:off x="557" y="2310"/>
                <a:ext cx="507" cy="376"/>
              </a:xfrm>
              <a:prstGeom prst="ellipse">
                <a:avLst/>
              </a:prstGeom>
              <a:solidFill>
                <a:srgbClr val="333333"/>
              </a:solidFill>
              <a:ln w="9525">
                <a:solidFill>
                  <a:srgbClr val="00B0F0"/>
                </a:solidFill>
                <a:round/>
                <a:headEnd/>
                <a:tailEnd/>
              </a:ln>
            </p:spPr>
            <p:txBody>
              <a:bodyPr wrap="none" anchor="ctr"/>
              <a:lstStyle/>
              <a:p>
                <a:endParaRPr lang="zh-CN" altLang="en-US"/>
              </a:p>
            </p:txBody>
          </p:sp>
          <p:sp>
            <p:nvSpPr>
              <p:cNvPr id="37" name="Oval 14"/>
              <p:cNvSpPr>
                <a:spLocks noChangeArrowheads="1"/>
              </p:cNvSpPr>
              <p:nvPr/>
            </p:nvSpPr>
            <p:spPr bwMode="gray">
              <a:xfrm rot="1758052">
                <a:off x="543" y="2297"/>
                <a:ext cx="507" cy="376"/>
              </a:xfrm>
              <a:prstGeom prst="ellipse">
                <a:avLst/>
              </a:prstGeom>
              <a:ln/>
              <a:extLst>
                <a:ext uri="{91240B29-F687-4F45-9708-019B960494DF}"/>
                <a:ext uri="{AF507438-7753-43E0-B8FC-AC1667EBCBE1}"/>
              </a:extLst>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zh-CN" altLang="en-US"/>
              </a:p>
            </p:txBody>
          </p:sp>
          <p:sp>
            <p:nvSpPr>
              <p:cNvPr id="16401" name="Oval 15"/>
              <p:cNvSpPr>
                <a:spLocks noChangeArrowheads="1"/>
              </p:cNvSpPr>
              <p:nvPr/>
            </p:nvSpPr>
            <p:spPr bwMode="gray">
              <a:xfrm>
                <a:off x="594" y="2320"/>
                <a:ext cx="228" cy="212"/>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endParaRPr lang="zh-CN" altLang="en-US"/>
              </a:p>
            </p:txBody>
          </p:sp>
        </p:grpSp>
        <p:sp>
          <p:nvSpPr>
            <p:cNvPr id="16398" name="Text Box 16"/>
            <p:cNvSpPr txBox="1">
              <a:spLocks noChangeArrowheads="1"/>
            </p:cNvSpPr>
            <p:nvPr/>
          </p:nvSpPr>
          <p:spPr bwMode="gray">
            <a:xfrm>
              <a:off x="659" y="2326"/>
              <a:ext cx="329" cy="365"/>
            </a:xfrm>
            <a:prstGeom prst="rect">
              <a:avLst/>
            </a:prstGeom>
            <a:noFill/>
            <a:ln w="9525">
              <a:noFill/>
              <a:miter lim="800000"/>
              <a:headEnd/>
              <a:tailEnd/>
            </a:ln>
          </p:spPr>
          <p:txBody>
            <a:bodyPr wrap="none">
              <a:spAutoFit/>
            </a:bodyPr>
            <a:lstStyle/>
            <a:p>
              <a:pPr algn="ctr" eaLnBrk="0" hangingPunct="0"/>
              <a:r>
                <a:rPr lang="en-US" altLang="zh-CN" sz="3200" b="1">
                  <a:solidFill>
                    <a:schemeClr val="bg1"/>
                  </a:solidFill>
                </a:rPr>
                <a:t>3.</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0467"/>
                                        </p:tgtEl>
                                        <p:attrNameLst>
                                          <p:attrName>style.visibility</p:attrName>
                                        </p:attrNameLst>
                                      </p:cBhvr>
                                      <p:to>
                                        <p:strVal val="visible"/>
                                      </p:to>
                                    </p:set>
                                    <p:anim calcmode="lin" valueType="num">
                                      <p:cBhvr additive="base">
                                        <p:cTn id="7" dur="500" fill="hold"/>
                                        <p:tgtEl>
                                          <p:spTgt spid="830467"/>
                                        </p:tgtEl>
                                        <p:attrNameLst>
                                          <p:attrName>ppt_x</p:attrName>
                                        </p:attrNameLst>
                                      </p:cBhvr>
                                      <p:tavLst>
                                        <p:tav tm="0">
                                          <p:val>
                                            <p:strVal val="#ppt_x"/>
                                          </p:val>
                                        </p:tav>
                                        <p:tav tm="100000">
                                          <p:val>
                                            <p:strVal val="#ppt_x"/>
                                          </p:val>
                                        </p:tav>
                                      </p:tavLst>
                                    </p:anim>
                                    <p:anim calcmode="lin" valueType="num">
                                      <p:cBhvr additive="base">
                                        <p:cTn id="8" dur="500" fill="hold"/>
                                        <p:tgtEl>
                                          <p:spTgt spid="83046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30468"/>
                                        </p:tgtEl>
                                        <p:attrNameLst>
                                          <p:attrName>style.visibility</p:attrName>
                                        </p:attrNameLst>
                                      </p:cBhvr>
                                      <p:to>
                                        <p:strVal val="visible"/>
                                      </p:to>
                                    </p:set>
                                    <p:anim calcmode="lin" valueType="num">
                                      <p:cBhvr additive="base">
                                        <p:cTn id="11" dur="500" fill="hold"/>
                                        <p:tgtEl>
                                          <p:spTgt spid="830468"/>
                                        </p:tgtEl>
                                        <p:attrNameLst>
                                          <p:attrName>ppt_x</p:attrName>
                                        </p:attrNameLst>
                                      </p:cBhvr>
                                      <p:tavLst>
                                        <p:tav tm="0">
                                          <p:val>
                                            <p:strVal val="#ppt_x"/>
                                          </p:val>
                                        </p:tav>
                                        <p:tav tm="100000">
                                          <p:val>
                                            <p:strVal val="#ppt_x"/>
                                          </p:val>
                                        </p:tav>
                                      </p:tavLst>
                                    </p:anim>
                                    <p:anim calcmode="lin" valueType="num">
                                      <p:cBhvr additive="base">
                                        <p:cTn id="12" dur="500" fill="hold"/>
                                        <p:tgtEl>
                                          <p:spTgt spid="83046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30481"/>
                                        </p:tgtEl>
                                        <p:attrNameLst>
                                          <p:attrName>style.visibility</p:attrName>
                                        </p:attrNameLst>
                                      </p:cBhvr>
                                      <p:to>
                                        <p:strVal val="visible"/>
                                      </p:to>
                                    </p:set>
                                    <p:anim calcmode="lin" valueType="num">
                                      <p:cBhvr additive="base">
                                        <p:cTn id="17" dur="500" fill="hold"/>
                                        <p:tgtEl>
                                          <p:spTgt spid="830481"/>
                                        </p:tgtEl>
                                        <p:attrNameLst>
                                          <p:attrName>ppt_x</p:attrName>
                                        </p:attrNameLst>
                                      </p:cBhvr>
                                      <p:tavLst>
                                        <p:tav tm="0">
                                          <p:val>
                                            <p:strVal val="#ppt_x"/>
                                          </p:val>
                                        </p:tav>
                                        <p:tav tm="100000">
                                          <p:val>
                                            <p:strVal val="#ppt_x"/>
                                          </p:val>
                                        </p:tav>
                                      </p:tavLst>
                                    </p:anim>
                                    <p:anim calcmode="lin" valueType="num">
                                      <p:cBhvr additive="base">
                                        <p:cTn id="18" dur="500" fill="hold"/>
                                        <p:tgtEl>
                                          <p:spTgt spid="83048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30482"/>
                                        </p:tgtEl>
                                        <p:attrNameLst>
                                          <p:attrName>style.visibility</p:attrName>
                                        </p:attrNameLst>
                                      </p:cBhvr>
                                      <p:to>
                                        <p:strVal val="visible"/>
                                      </p:to>
                                    </p:set>
                                    <p:anim calcmode="lin" valueType="num">
                                      <p:cBhvr additive="base">
                                        <p:cTn id="21" dur="500" fill="hold"/>
                                        <p:tgtEl>
                                          <p:spTgt spid="830482"/>
                                        </p:tgtEl>
                                        <p:attrNameLst>
                                          <p:attrName>ppt_x</p:attrName>
                                        </p:attrNameLst>
                                      </p:cBhvr>
                                      <p:tavLst>
                                        <p:tav tm="0">
                                          <p:val>
                                            <p:strVal val="#ppt_x"/>
                                          </p:val>
                                        </p:tav>
                                        <p:tav tm="100000">
                                          <p:val>
                                            <p:strVal val="#ppt_x"/>
                                          </p:val>
                                        </p:tav>
                                      </p:tavLst>
                                    </p:anim>
                                    <p:anim calcmode="lin" valueType="num">
                                      <p:cBhvr additive="base">
                                        <p:cTn id="22" dur="500" fill="hold"/>
                                        <p:tgtEl>
                                          <p:spTgt spid="83048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30474"/>
                                        </p:tgtEl>
                                        <p:attrNameLst>
                                          <p:attrName>style.visibility</p:attrName>
                                        </p:attrNameLst>
                                      </p:cBhvr>
                                      <p:to>
                                        <p:strVal val="visible"/>
                                      </p:to>
                                    </p:set>
                                    <p:anim calcmode="lin" valueType="num">
                                      <p:cBhvr additive="base">
                                        <p:cTn id="37" dur="500" fill="hold"/>
                                        <p:tgtEl>
                                          <p:spTgt spid="830474"/>
                                        </p:tgtEl>
                                        <p:attrNameLst>
                                          <p:attrName>ppt_x</p:attrName>
                                        </p:attrNameLst>
                                      </p:cBhvr>
                                      <p:tavLst>
                                        <p:tav tm="0">
                                          <p:val>
                                            <p:strVal val="#ppt_x"/>
                                          </p:val>
                                        </p:tav>
                                        <p:tav tm="100000">
                                          <p:val>
                                            <p:strVal val="#ppt_x"/>
                                          </p:val>
                                        </p:tav>
                                      </p:tavLst>
                                    </p:anim>
                                    <p:anim calcmode="lin" valueType="num">
                                      <p:cBhvr additive="base">
                                        <p:cTn id="38" dur="500" fill="hold"/>
                                        <p:tgtEl>
                                          <p:spTgt spid="83047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30475"/>
                                        </p:tgtEl>
                                        <p:attrNameLst>
                                          <p:attrName>style.visibility</p:attrName>
                                        </p:attrNameLst>
                                      </p:cBhvr>
                                      <p:to>
                                        <p:strVal val="visible"/>
                                      </p:to>
                                    </p:set>
                                    <p:anim calcmode="lin" valueType="num">
                                      <p:cBhvr additive="base">
                                        <p:cTn id="41" dur="500" fill="hold"/>
                                        <p:tgtEl>
                                          <p:spTgt spid="830475"/>
                                        </p:tgtEl>
                                        <p:attrNameLst>
                                          <p:attrName>ppt_x</p:attrName>
                                        </p:attrNameLst>
                                      </p:cBhvr>
                                      <p:tavLst>
                                        <p:tav tm="0">
                                          <p:val>
                                            <p:strVal val="#ppt_x"/>
                                          </p:val>
                                        </p:tav>
                                        <p:tav tm="100000">
                                          <p:val>
                                            <p:strVal val="#ppt_x"/>
                                          </p:val>
                                        </p:tav>
                                      </p:tavLst>
                                    </p:anim>
                                    <p:anim calcmode="lin" valueType="num">
                                      <p:cBhvr additive="base">
                                        <p:cTn id="42" dur="500" fill="hold"/>
                                        <p:tgtEl>
                                          <p:spTgt spid="83047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30489"/>
                                        </p:tgtEl>
                                        <p:attrNameLst>
                                          <p:attrName>style.visibility</p:attrName>
                                        </p:attrNameLst>
                                      </p:cBhvr>
                                      <p:to>
                                        <p:strVal val="visible"/>
                                      </p:to>
                                    </p:set>
                                    <p:anim calcmode="lin" valueType="num">
                                      <p:cBhvr additive="base">
                                        <p:cTn id="47" dur="500" fill="hold"/>
                                        <p:tgtEl>
                                          <p:spTgt spid="830489"/>
                                        </p:tgtEl>
                                        <p:attrNameLst>
                                          <p:attrName>ppt_x</p:attrName>
                                        </p:attrNameLst>
                                      </p:cBhvr>
                                      <p:tavLst>
                                        <p:tav tm="0">
                                          <p:val>
                                            <p:strVal val="#ppt_x"/>
                                          </p:val>
                                        </p:tav>
                                        <p:tav tm="100000">
                                          <p:val>
                                            <p:strVal val="#ppt_x"/>
                                          </p:val>
                                        </p:tav>
                                      </p:tavLst>
                                    </p:anim>
                                    <p:anim calcmode="lin" valueType="num">
                                      <p:cBhvr additive="base">
                                        <p:cTn id="48" dur="500" fill="hold"/>
                                        <p:tgtEl>
                                          <p:spTgt spid="83048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30495"/>
                                        </p:tgtEl>
                                        <p:attrNameLst>
                                          <p:attrName>style.visibility</p:attrName>
                                        </p:attrNameLst>
                                      </p:cBhvr>
                                      <p:to>
                                        <p:strVal val="visible"/>
                                      </p:to>
                                    </p:set>
                                    <p:anim calcmode="lin" valueType="num">
                                      <p:cBhvr additive="base">
                                        <p:cTn id="51" dur="500" fill="hold"/>
                                        <p:tgtEl>
                                          <p:spTgt spid="830495"/>
                                        </p:tgtEl>
                                        <p:attrNameLst>
                                          <p:attrName>ppt_x</p:attrName>
                                        </p:attrNameLst>
                                      </p:cBhvr>
                                      <p:tavLst>
                                        <p:tav tm="0">
                                          <p:val>
                                            <p:strVal val="#ppt_x"/>
                                          </p:val>
                                        </p:tav>
                                        <p:tav tm="100000">
                                          <p:val>
                                            <p:strVal val="#ppt_x"/>
                                          </p:val>
                                        </p:tav>
                                      </p:tavLst>
                                    </p:anim>
                                    <p:anim calcmode="lin" valueType="num">
                                      <p:cBhvr additive="base">
                                        <p:cTn id="52" dur="500" fill="hold"/>
                                        <p:tgtEl>
                                          <p:spTgt spid="8304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67" grpId="0"/>
      <p:bldP spid="830474" grpId="0"/>
      <p:bldP spid="830481" grpId="0"/>
      <p:bldP spid="830495"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Rectangle 1"/>
          <p:cNvSpPr>
            <a:spLocks noChangeArrowheads="1"/>
          </p:cNvSpPr>
          <p:nvPr/>
        </p:nvSpPr>
        <p:spPr bwMode="auto">
          <a:xfrm>
            <a:off x="285750" y="714375"/>
            <a:ext cx="8572500" cy="3508375"/>
          </a:xfrm>
          <a:prstGeom prst="rect">
            <a:avLst/>
          </a:prstGeom>
          <a:noFill/>
          <a:ln w="9525">
            <a:noFill/>
            <a:miter lim="800000"/>
            <a:headEnd/>
            <a:tailEnd/>
          </a:ln>
          <a:effectLst/>
        </p:spPr>
        <p:txBody>
          <a:bodyPr anchor="ctr">
            <a:spAutoFit/>
          </a:bodyPr>
          <a:lstStyle/>
          <a:p>
            <a:pPr indent="304800">
              <a:lnSpc>
                <a:spcPct val="150000"/>
              </a:lnSpc>
              <a:defRPr/>
            </a:pPr>
            <a:r>
              <a:rPr lang="zh-CN" altLang="en-US" sz="2800" b="1" dirty="0">
                <a:solidFill>
                  <a:srgbClr val="000000"/>
                </a:solidFill>
                <a:latin typeface="黑体" pitchFamily="49" charset="-122"/>
                <a:ea typeface="黑体" pitchFamily="49" charset="-122"/>
                <a:cs typeface="Times New Roman" pitchFamily="18" charset="0"/>
              </a:rPr>
              <a:t>三</a:t>
            </a:r>
            <a:r>
              <a:rPr lang="en-US" altLang="zh-CN" sz="2800" b="1" dirty="0">
                <a:solidFill>
                  <a:srgbClr val="000000"/>
                </a:solidFill>
                <a:latin typeface="黑体" pitchFamily="49" charset="-122"/>
                <a:ea typeface="黑体" pitchFamily="49" charset="-122"/>
                <a:cs typeface="Times New Roman" pitchFamily="18" charset="0"/>
              </a:rPr>
              <a:t>.</a:t>
            </a:r>
            <a:r>
              <a:rPr lang="zh-CN" altLang="en-US" sz="2800" b="1" dirty="0">
                <a:solidFill>
                  <a:srgbClr val="000000"/>
                </a:solidFill>
                <a:latin typeface="黑体" pitchFamily="49" charset="-122"/>
                <a:ea typeface="黑体" pitchFamily="49" charset="-122"/>
                <a:cs typeface="Times New Roman" pitchFamily="18" charset="0"/>
              </a:rPr>
              <a:t>真菌代谢产物化学成分研究</a:t>
            </a:r>
            <a:endParaRPr lang="en-US" altLang="zh-CN" sz="2800" b="1" dirty="0">
              <a:solidFill>
                <a:srgbClr val="000000"/>
              </a:solidFill>
              <a:latin typeface="黑体" pitchFamily="49" charset="-122"/>
              <a:ea typeface="黑体" pitchFamily="49" charset="-122"/>
              <a:cs typeface="Times New Roman" pitchFamily="18" charset="0"/>
            </a:endParaRPr>
          </a:p>
          <a:p>
            <a:pPr indent="298450">
              <a:lnSpc>
                <a:spcPct val="150000"/>
              </a:lnSpc>
              <a:defRPr/>
            </a:pPr>
            <a:r>
              <a:rPr lang="zh-CN" altLang="en-US" sz="2000" b="1" dirty="0">
                <a:solidFill>
                  <a:srgbClr val="000000"/>
                </a:solidFill>
                <a:latin typeface="Times New Roman" pitchFamily="18" charset="0"/>
                <a:ea typeface="楷体_GB2312" pitchFamily="49" charset="-122"/>
                <a:cs typeface="Times New Roman" pitchFamily="18" charset="0"/>
              </a:rPr>
              <a:t>  </a:t>
            </a:r>
            <a:r>
              <a:rPr lang="zh-CN" altLang="en-US" sz="2000" b="1" dirty="0">
                <a:solidFill>
                  <a:srgbClr val="FF0000"/>
                </a:solidFill>
                <a:latin typeface="Times New Roman" pitchFamily="18" charset="0"/>
                <a:ea typeface="楷体_GB2312" pitchFamily="49" charset="-122"/>
                <a:cs typeface="Times New Roman" pitchFamily="18" charset="0"/>
              </a:rPr>
              <a:t>（</a:t>
            </a:r>
            <a:r>
              <a:rPr lang="en-US" altLang="zh-CN" sz="2000" b="1" dirty="0">
                <a:solidFill>
                  <a:srgbClr val="FF0000"/>
                </a:solidFill>
                <a:latin typeface="Times New Roman" pitchFamily="18" charset="0"/>
                <a:ea typeface="楷体_GB2312" pitchFamily="49" charset="-122"/>
                <a:cs typeface="Times New Roman" pitchFamily="18" charset="0"/>
              </a:rPr>
              <a:t>1</a:t>
            </a:r>
            <a:r>
              <a:rPr lang="zh-CN" altLang="en-US" sz="2000" b="1" dirty="0">
                <a:solidFill>
                  <a:srgbClr val="FF0000"/>
                </a:solidFill>
                <a:latin typeface="Times New Roman" pitchFamily="18" charset="0"/>
                <a:ea typeface="楷体_GB2312" pitchFamily="49" charset="-122"/>
                <a:cs typeface="Times New Roman" pitchFamily="18" charset="0"/>
              </a:rPr>
              <a:t>）发现新骨架化合物</a:t>
            </a:r>
            <a:r>
              <a:rPr lang="zh-CN" altLang="en-US" sz="2000" b="1" dirty="0">
                <a:solidFill>
                  <a:srgbClr val="000000"/>
                </a:solidFill>
                <a:latin typeface="Times New Roman" pitchFamily="18" charset="0"/>
                <a:ea typeface="楷体_GB2312" pitchFamily="49" charset="-122"/>
                <a:cs typeface="Times New Roman" pitchFamily="18" charset="0"/>
              </a:rPr>
              <a:t>：对滨州地区重度盐碱地来源真菌</a:t>
            </a:r>
            <a:r>
              <a:rPr lang="zh-CN" altLang="en-US" sz="2000" b="1" dirty="0">
                <a:solidFill>
                  <a:srgbClr val="241BDB"/>
                </a:solidFill>
                <a:latin typeface="Times New Roman" pitchFamily="18" charset="0"/>
                <a:ea typeface="楷体_GB2312" pitchFamily="49" charset="-122"/>
                <a:cs typeface="Times New Roman" pitchFamily="18" charset="0"/>
              </a:rPr>
              <a:t>雷斯青霉菌发酵产物</a:t>
            </a:r>
            <a:r>
              <a:rPr lang="zh-CN" altLang="en-US" sz="2000" b="1" dirty="0">
                <a:solidFill>
                  <a:srgbClr val="000000"/>
                </a:solidFill>
                <a:latin typeface="Times New Roman" pitchFamily="18" charset="0"/>
                <a:ea typeface="楷体_GB2312" pitchFamily="49" charset="-122"/>
                <a:cs typeface="Times New Roman" pitchFamily="18" charset="0"/>
              </a:rPr>
              <a:t>中制备了系列分子中同时含有</a:t>
            </a:r>
            <a:r>
              <a:rPr lang="zh-CN" altLang="en-US" sz="2000" b="1" dirty="0">
                <a:solidFill>
                  <a:srgbClr val="0000CC"/>
                </a:solidFill>
                <a:latin typeface="Times New Roman" pitchFamily="18" charset="0"/>
                <a:ea typeface="楷体_GB2312" pitchFamily="49" charset="-122"/>
                <a:cs typeface="Times New Roman" pitchFamily="18" charset="0"/>
              </a:rPr>
              <a:t>苯并螺环缩酮和苯并桥环缩酮结构的骨架新颖的化合物</a:t>
            </a:r>
            <a:r>
              <a:rPr lang="zh-CN" altLang="en-US" sz="2000" b="1" dirty="0">
                <a:solidFill>
                  <a:srgbClr val="000000"/>
                </a:solidFill>
                <a:latin typeface="Times New Roman" pitchFamily="18" charset="0"/>
                <a:ea typeface="楷体_GB2312" pitchFamily="49" charset="-122"/>
                <a:cs typeface="Times New Roman" pitchFamily="18" charset="0"/>
              </a:rPr>
              <a:t>：青霉缩酮</a:t>
            </a:r>
            <a:r>
              <a:rPr lang="en-US" altLang="zh-CN" sz="2000" b="1" dirty="0">
                <a:solidFill>
                  <a:srgbClr val="000000"/>
                </a:solidFill>
                <a:latin typeface="Times New Roman" pitchFamily="18" charset="0"/>
                <a:ea typeface="楷体_GB2312" pitchFamily="49" charset="-122"/>
                <a:cs typeface="Times New Roman" pitchFamily="18" charset="0"/>
              </a:rPr>
              <a:t>A</a:t>
            </a:r>
            <a:r>
              <a:rPr lang="zh-CN" altLang="en-US" sz="2000" b="1" dirty="0">
                <a:solidFill>
                  <a:srgbClr val="000000"/>
                </a:solidFill>
                <a:latin typeface="Times New Roman" pitchFamily="18" charset="0"/>
                <a:ea typeface="楷体_GB2312" pitchFamily="49" charset="-122"/>
                <a:cs typeface="Times New Roman" pitchFamily="18" charset="0"/>
              </a:rPr>
              <a:t>（</a:t>
            </a:r>
            <a:r>
              <a:rPr lang="en-US" altLang="zh-CN" sz="2000" b="1" i="1" dirty="0" err="1">
                <a:solidFill>
                  <a:srgbClr val="000000"/>
                </a:solidFill>
                <a:latin typeface="Times New Roman" pitchFamily="18" charset="0"/>
                <a:ea typeface="楷体_GB2312" pitchFamily="49" charset="-122"/>
                <a:cs typeface="Times New Roman" pitchFamily="18" charset="0"/>
              </a:rPr>
              <a:t>peniciketal</a:t>
            </a:r>
            <a:r>
              <a:rPr lang="en-US" altLang="zh-CN" sz="2000" b="1" i="1" dirty="0">
                <a:solidFill>
                  <a:srgbClr val="000000"/>
                </a:solidFill>
                <a:latin typeface="Times New Roman" pitchFamily="18" charset="0"/>
                <a:ea typeface="楷体_GB2312" pitchFamily="49" charset="-122"/>
                <a:cs typeface="Times New Roman" pitchFamily="18" charset="0"/>
              </a:rPr>
              <a:t> A</a:t>
            </a:r>
            <a:r>
              <a:rPr lang="zh-CN" altLang="en-US" sz="2000" b="1" dirty="0">
                <a:solidFill>
                  <a:srgbClr val="000000"/>
                </a:solidFill>
                <a:latin typeface="Times New Roman" pitchFamily="18" charset="0"/>
                <a:ea typeface="楷体_GB2312" pitchFamily="49" charset="-122"/>
                <a:cs typeface="Times New Roman" pitchFamily="18" charset="0"/>
              </a:rPr>
              <a:t>）、</a:t>
            </a:r>
            <a:r>
              <a:rPr lang="en-US" altLang="zh-CN" sz="2000" b="1" dirty="0">
                <a:solidFill>
                  <a:srgbClr val="000000"/>
                </a:solidFill>
                <a:latin typeface="Times New Roman" pitchFamily="18" charset="0"/>
                <a:ea typeface="楷体_GB2312" pitchFamily="49" charset="-122"/>
                <a:cs typeface="Times New Roman" pitchFamily="18" charset="0"/>
              </a:rPr>
              <a:t>B</a:t>
            </a:r>
            <a:r>
              <a:rPr lang="zh-CN" altLang="en-US" sz="2000" b="1" dirty="0">
                <a:solidFill>
                  <a:srgbClr val="000000"/>
                </a:solidFill>
                <a:latin typeface="Times New Roman" pitchFamily="18" charset="0"/>
                <a:ea typeface="楷体_GB2312" pitchFamily="49" charset="-122"/>
                <a:cs typeface="Times New Roman" pitchFamily="18" charset="0"/>
              </a:rPr>
              <a:t>（</a:t>
            </a:r>
            <a:r>
              <a:rPr lang="en-US" altLang="zh-CN" sz="2000" b="1" i="1" dirty="0" err="1">
                <a:solidFill>
                  <a:srgbClr val="000000"/>
                </a:solidFill>
                <a:latin typeface="Times New Roman" pitchFamily="18" charset="0"/>
                <a:ea typeface="楷体_GB2312" pitchFamily="49" charset="-122"/>
                <a:cs typeface="Times New Roman" pitchFamily="18" charset="0"/>
              </a:rPr>
              <a:t>peniciketal</a:t>
            </a:r>
            <a:r>
              <a:rPr lang="en-US" altLang="zh-CN" sz="2000" b="1" i="1" dirty="0">
                <a:solidFill>
                  <a:srgbClr val="000000"/>
                </a:solidFill>
                <a:latin typeface="Times New Roman" pitchFamily="18" charset="0"/>
                <a:ea typeface="楷体_GB2312" pitchFamily="49" charset="-122"/>
                <a:cs typeface="Times New Roman" pitchFamily="18" charset="0"/>
              </a:rPr>
              <a:t> B</a:t>
            </a:r>
            <a:r>
              <a:rPr lang="zh-CN" altLang="en-US" sz="2000" b="1" dirty="0">
                <a:solidFill>
                  <a:srgbClr val="000000"/>
                </a:solidFill>
                <a:latin typeface="Times New Roman" pitchFamily="18" charset="0"/>
                <a:ea typeface="楷体_GB2312" pitchFamily="49" charset="-122"/>
                <a:cs typeface="Times New Roman" pitchFamily="18" charset="0"/>
              </a:rPr>
              <a:t>）和</a:t>
            </a:r>
            <a:r>
              <a:rPr lang="en-US" altLang="zh-CN" sz="2000" b="1" dirty="0">
                <a:solidFill>
                  <a:srgbClr val="000000"/>
                </a:solidFill>
                <a:latin typeface="Times New Roman" pitchFamily="18" charset="0"/>
                <a:ea typeface="楷体_GB2312" pitchFamily="49" charset="-122"/>
                <a:cs typeface="Times New Roman" pitchFamily="18" charset="0"/>
              </a:rPr>
              <a:t>C</a:t>
            </a:r>
            <a:r>
              <a:rPr lang="zh-CN" altLang="en-US" sz="2000" b="1" dirty="0">
                <a:solidFill>
                  <a:srgbClr val="000000"/>
                </a:solidFill>
                <a:latin typeface="Times New Roman" pitchFamily="18" charset="0"/>
                <a:ea typeface="楷体_GB2312" pitchFamily="49" charset="-122"/>
                <a:cs typeface="Times New Roman" pitchFamily="18" charset="0"/>
              </a:rPr>
              <a:t>（</a:t>
            </a:r>
            <a:r>
              <a:rPr lang="en-US" altLang="zh-CN" sz="2000" b="1" i="1" dirty="0" err="1">
                <a:solidFill>
                  <a:srgbClr val="000000"/>
                </a:solidFill>
                <a:latin typeface="Times New Roman" pitchFamily="18" charset="0"/>
                <a:ea typeface="楷体_GB2312" pitchFamily="49" charset="-122"/>
                <a:cs typeface="Times New Roman" pitchFamily="18" charset="0"/>
              </a:rPr>
              <a:t>peniciketal</a:t>
            </a:r>
            <a:r>
              <a:rPr lang="en-US" altLang="zh-CN" sz="2000" b="1" i="1" dirty="0">
                <a:solidFill>
                  <a:srgbClr val="000000"/>
                </a:solidFill>
                <a:latin typeface="Times New Roman" pitchFamily="18" charset="0"/>
                <a:ea typeface="楷体_GB2312" pitchFamily="49" charset="-122"/>
                <a:cs typeface="Times New Roman" pitchFamily="18" charset="0"/>
              </a:rPr>
              <a:t> C</a:t>
            </a:r>
            <a:r>
              <a:rPr lang="zh-CN" altLang="en-US" sz="2000" b="1" dirty="0">
                <a:solidFill>
                  <a:srgbClr val="000000"/>
                </a:solidFill>
                <a:latin typeface="Times New Roman" pitchFamily="18" charset="0"/>
                <a:ea typeface="楷体_GB2312" pitchFamily="49" charset="-122"/>
                <a:cs typeface="Times New Roman" pitchFamily="18" charset="0"/>
              </a:rPr>
              <a:t>），研究发现它们具有较强的抗肿瘤活性。具有开发为抗肿瘤药物的潜力，可作为抗肿瘤药物用于肿瘤的治疗，也可作为抑制细胞增殖的低分子生物探针用于探索生命现象本质的生命科学实验研究中。</a:t>
            </a:r>
            <a:endParaRPr lang="en-US" altLang="zh-CN" sz="2000" b="1" dirty="0">
              <a:solidFill>
                <a:srgbClr val="000000"/>
              </a:solidFill>
              <a:latin typeface="Times New Roman" pitchFamily="18" charset="0"/>
              <a:ea typeface="楷体_GB2312" pitchFamily="49" charset="-122"/>
              <a:cs typeface="Times New Roman" pitchFamily="18" charset="0"/>
            </a:endParaRPr>
          </a:p>
        </p:txBody>
      </p:sp>
      <p:sp>
        <p:nvSpPr>
          <p:cNvPr id="36866" name="Rectangle 7"/>
          <p:cNvSpPr>
            <a:spLocks noChangeArrowheads="1"/>
          </p:cNvSpPr>
          <p:nvPr/>
        </p:nvSpPr>
        <p:spPr bwMode="auto">
          <a:xfrm>
            <a:off x="0" y="785813"/>
            <a:ext cx="9144000" cy="71437"/>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
        <p:nvSpPr>
          <p:cNvPr id="36867" name="Text Box 3"/>
          <p:cNvSpPr txBox="1">
            <a:spLocks noChangeArrowheads="1"/>
          </p:cNvSpPr>
          <p:nvPr/>
        </p:nvSpPr>
        <p:spPr bwMode="gray">
          <a:xfrm>
            <a:off x="357188" y="142875"/>
            <a:ext cx="8286750" cy="646113"/>
          </a:xfrm>
          <a:prstGeom prst="rect">
            <a:avLst/>
          </a:prstGeom>
          <a:noFill/>
          <a:ln w="9525">
            <a:noFill/>
            <a:miter lim="800000"/>
            <a:headEnd/>
            <a:tailEnd/>
          </a:ln>
        </p:spPr>
        <p:txBody>
          <a:bodyPr>
            <a:spAutoFit/>
          </a:bodyPr>
          <a:lstStyle/>
          <a:p>
            <a:pPr eaLnBrk="0" hangingPunct="0"/>
            <a:r>
              <a:rPr lang="en-US" altLang="zh-CN" sz="3600" b="1">
                <a:solidFill>
                  <a:srgbClr val="000066"/>
                </a:solidFill>
                <a:ea typeface="黑体" pitchFamily="49" charset="-122"/>
              </a:rPr>
              <a:t>3.1 </a:t>
            </a:r>
            <a:r>
              <a:rPr lang="zh-CN" altLang="en-US" sz="3600" b="1">
                <a:solidFill>
                  <a:srgbClr val="000066"/>
                </a:solidFill>
                <a:ea typeface="黑体" pitchFamily="49" charset="-122"/>
              </a:rPr>
              <a:t>研究项目与成果</a:t>
            </a:r>
          </a:p>
        </p:txBody>
      </p:sp>
      <p:pic>
        <p:nvPicPr>
          <p:cNvPr id="33793" name="Picture 1"/>
          <p:cNvPicPr>
            <a:picLocks noChangeAspect="1" noChangeArrowheads="1"/>
          </p:cNvPicPr>
          <p:nvPr/>
        </p:nvPicPr>
        <p:blipFill>
          <a:blip r:embed="rId2"/>
          <a:srcRect l="24707" t="24414" r="23682" b="15039"/>
          <a:stretch>
            <a:fillRect/>
          </a:stretch>
        </p:blipFill>
        <p:spPr bwMode="auto">
          <a:xfrm>
            <a:off x="5000625" y="4148138"/>
            <a:ext cx="4000500" cy="2638425"/>
          </a:xfrm>
          <a:prstGeom prst="rect">
            <a:avLst/>
          </a:prstGeom>
          <a:ln w="38100" cap="sq">
            <a:solidFill>
              <a:srgbClr val="0000CC"/>
            </a:solidFill>
            <a:prstDash val="solid"/>
            <a:miter lim="800000"/>
          </a:ln>
          <a:effectLst>
            <a:outerShdw blurRad="50800" dist="38100" dir="2700000" algn="tl" rotWithShape="0">
              <a:srgbClr val="000000">
                <a:alpha val="43000"/>
              </a:srgbClr>
            </a:outerShdw>
          </a:effectLst>
        </p:spPr>
      </p:pic>
      <p:sp>
        <p:nvSpPr>
          <p:cNvPr id="6" name="Rectangle 1"/>
          <p:cNvSpPr>
            <a:spLocks noChangeArrowheads="1"/>
          </p:cNvSpPr>
          <p:nvPr/>
        </p:nvSpPr>
        <p:spPr bwMode="auto">
          <a:xfrm>
            <a:off x="142875" y="4222750"/>
            <a:ext cx="4714875" cy="1920875"/>
          </a:xfrm>
          <a:prstGeom prst="rect">
            <a:avLst/>
          </a:prstGeom>
          <a:noFill/>
          <a:ln w="9525">
            <a:noFill/>
            <a:miter lim="800000"/>
            <a:headEnd/>
            <a:tailEnd/>
          </a:ln>
        </p:spPr>
        <p:txBody>
          <a:bodyPr anchor="ctr">
            <a:spAutoFit/>
          </a:bodyPr>
          <a:lstStyle/>
          <a:p>
            <a:pPr indent="304800">
              <a:lnSpc>
                <a:spcPct val="150000"/>
              </a:lnSpc>
            </a:pPr>
            <a:r>
              <a:rPr lang="zh-CN" altLang="en-US" sz="2000" b="1">
                <a:solidFill>
                  <a:srgbClr val="FF0000"/>
                </a:solidFill>
                <a:latin typeface="Times New Roman" pitchFamily="18" charset="0"/>
                <a:ea typeface="楷体_GB2312"/>
                <a:cs typeface="Times New Roman" pitchFamily="18" charset="0"/>
              </a:rPr>
              <a:t>（</a:t>
            </a:r>
            <a:r>
              <a:rPr lang="en-US" altLang="zh-CN" sz="2000" b="1">
                <a:solidFill>
                  <a:srgbClr val="FF0000"/>
                </a:solidFill>
                <a:latin typeface="Times New Roman" pitchFamily="18" charset="0"/>
                <a:ea typeface="楷体_GB2312"/>
                <a:cs typeface="Times New Roman" pitchFamily="18" charset="0"/>
              </a:rPr>
              <a:t>2</a:t>
            </a:r>
            <a:r>
              <a:rPr lang="zh-CN" altLang="en-US" sz="2000" b="1">
                <a:solidFill>
                  <a:srgbClr val="FF0000"/>
                </a:solidFill>
                <a:latin typeface="Times New Roman" pitchFamily="18" charset="0"/>
                <a:ea typeface="楷体_GB2312"/>
                <a:cs typeface="Times New Roman" pitchFamily="18" charset="0"/>
              </a:rPr>
              <a:t>）成果获授权专利保护：</a:t>
            </a:r>
            <a:endParaRPr lang="en-US" altLang="zh-CN" sz="2000" b="1">
              <a:solidFill>
                <a:srgbClr val="FF0000"/>
              </a:solidFill>
              <a:latin typeface="Times New Roman" pitchFamily="18" charset="0"/>
              <a:ea typeface="楷体_GB2312"/>
              <a:cs typeface="Times New Roman" pitchFamily="18" charset="0"/>
            </a:endParaRPr>
          </a:p>
          <a:p>
            <a:pPr indent="304800">
              <a:lnSpc>
                <a:spcPct val="150000"/>
              </a:lnSpc>
            </a:pPr>
            <a:r>
              <a:rPr lang="zh-CN" altLang="en-US" sz="2000" b="1">
                <a:solidFill>
                  <a:srgbClr val="241BDB"/>
                </a:solidFill>
                <a:latin typeface="Times New Roman" pitchFamily="18" charset="0"/>
                <a:ea typeface="楷体_GB2312"/>
                <a:cs typeface="Times New Roman" pitchFamily="18" charset="0"/>
              </a:rPr>
              <a:t>授权专利号：</a:t>
            </a:r>
            <a:r>
              <a:rPr lang="en-US" altLang="zh-CN" sz="2000" b="1">
                <a:solidFill>
                  <a:srgbClr val="241BDB"/>
                </a:solidFill>
                <a:latin typeface="Times New Roman" pitchFamily="18" charset="0"/>
                <a:ea typeface="楷体_GB2312"/>
                <a:cs typeface="Times New Roman" pitchFamily="18" charset="0"/>
              </a:rPr>
              <a:t>ZL201310232187.3</a:t>
            </a:r>
            <a:r>
              <a:rPr lang="zh-CN" altLang="en-US" sz="2000" b="1">
                <a:solidFill>
                  <a:srgbClr val="241BDB"/>
                </a:solidFill>
                <a:latin typeface="Times New Roman" pitchFamily="18" charset="0"/>
                <a:ea typeface="楷体_GB2312"/>
                <a:cs typeface="Times New Roman" pitchFamily="18" charset="0"/>
              </a:rPr>
              <a:t>论文</a:t>
            </a:r>
            <a:r>
              <a:rPr lang="zh-CN" altLang="en-US" sz="2000" b="1">
                <a:solidFill>
                  <a:srgbClr val="000000"/>
                </a:solidFill>
                <a:latin typeface="Times New Roman" pitchFamily="18" charset="0"/>
                <a:ea typeface="楷体_GB2312"/>
                <a:cs typeface="Times New Roman" pitchFamily="18" charset="0"/>
              </a:rPr>
              <a:t>发表在国际权威期刊</a:t>
            </a:r>
            <a:r>
              <a:rPr lang="en-US" altLang="zh-CN" sz="2000" b="1" i="1">
                <a:solidFill>
                  <a:srgbClr val="241BDB"/>
                </a:solidFill>
                <a:latin typeface="Times New Roman" pitchFamily="18" charset="0"/>
                <a:ea typeface="楷体_GB2312"/>
                <a:cs typeface="Times New Roman" pitchFamily="18" charset="0"/>
              </a:rPr>
              <a:t>Orgnic Letter</a:t>
            </a:r>
            <a:r>
              <a:rPr lang="zh-CN" altLang="en-US" sz="2000" b="1">
                <a:solidFill>
                  <a:srgbClr val="241BDB"/>
                </a:solidFill>
                <a:latin typeface="Times New Roman" pitchFamily="18" charset="0"/>
                <a:ea typeface="楷体_GB2312"/>
                <a:cs typeface="Times New Roman" pitchFamily="18" charset="0"/>
              </a:rPr>
              <a:t>（</a:t>
            </a:r>
            <a:r>
              <a:rPr lang="en-US" altLang="zh-CN" sz="2000" b="1">
                <a:solidFill>
                  <a:srgbClr val="241BDB"/>
                </a:solidFill>
                <a:latin typeface="Times New Roman" pitchFamily="18" charset="0"/>
                <a:ea typeface="楷体_GB2312"/>
                <a:cs typeface="Times New Roman" pitchFamily="18" charset="0"/>
              </a:rPr>
              <a:t>2014</a:t>
            </a:r>
            <a:r>
              <a:rPr lang="zh-CN" altLang="en-US" sz="2000" b="1">
                <a:solidFill>
                  <a:srgbClr val="241BDB"/>
                </a:solidFill>
                <a:latin typeface="Times New Roman" pitchFamily="18" charset="0"/>
                <a:ea typeface="楷体_GB2312"/>
                <a:cs typeface="Times New Roman" pitchFamily="18" charset="0"/>
              </a:rPr>
              <a:t>）上，影响因子</a:t>
            </a:r>
            <a:r>
              <a:rPr lang="en-US" altLang="zh-CN" sz="2000" b="1">
                <a:solidFill>
                  <a:srgbClr val="241BDB"/>
                </a:solidFill>
                <a:latin typeface="Times New Roman" pitchFamily="18" charset="0"/>
                <a:ea typeface="楷体_GB2312"/>
                <a:cs typeface="Times New Roman" pitchFamily="18" charset="0"/>
              </a:rPr>
              <a:t>6.346</a:t>
            </a:r>
            <a:r>
              <a:rPr lang="zh-CN" altLang="en-US" sz="2000" b="1">
                <a:solidFill>
                  <a:srgbClr val="000000"/>
                </a:solidFill>
                <a:latin typeface="Times New Roman" pitchFamily="18" charset="0"/>
                <a:ea typeface="楷体_GB2312"/>
                <a:cs typeface="Times New Roman" pitchFamily="18" charset="0"/>
              </a:rPr>
              <a:t>。</a:t>
            </a:r>
            <a:endParaRPr lang="zh-CN" altLang="en-US" sz="3200" b="1">
              <a:latin typeface="Times New Roman" pitchFamily="18" charset="0"/>
              <a:ea typeface="楷体_GB2312"/>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1713">
                                            <p:txEl>
                                              <p:pRg st="0" end="0"/>
                                            </p:txEl>
                                          </p:spTgt>
                                        </p:tgtEl>
                                        <p:attrNameLst>
                                          <p:attrName>style.visibility</p:attrName>
                                        </p:attrNameLst>
                                      </p:cBhvr>
                                      <p:to>
                                        <p:strVal val="visible"/>
                                      </p:to>
                                    </p:set>
                                    <p:anim calcmode="lin" valueType="num">
                                      <p:cBhvr additive="base">
                                        <p:cTn id="7" dur="500" fill="hold"/>
                                        <p:tgtEl>
                                          <p:spTgt spid="3717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17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1713">
                                            <p:txEl>
                                              <p:pRg st="1" end="1"/>
                                            </p:txEl>
                                          </p:spTgt>
                                        </p:tgtEl>
                                        <p:attrNameLst>
                                          <p:attrName>style.visibility</p:attrName>
                                        </p:attrNameLst>
                                      </p:cBhvr>
                                      <p:to>
                                        <p:strVal val="visible"/>
                                      </p:to>
                                    </p:set>
                                    <p:anim calcmode="lin" valueType="num">
                                      <p:cBhvr additive="base">
                                        <p:cTn id="13" dur="500" fill="hold"/>
                                        <p:tgtEl>
                                          <p:spTgt spid="3717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17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793"/>
                                        </p:tgtEl>
                                        <p:attrNameLst>
                                          <p:attrName>style.visibility</p:attrName>
                                        </p:attrNameLst>
                                      </p:cBhvr>
                                      <p:to>
                                        <p:strVal val="visible"/>
                                      </p:to>
                                    </p:set>
                                    <p:anim calcmode="lin" valueType="num">
                                      <p:cBhvr additive="base">
                                        <p:cTn id="19" dur="500" fill="hold"/>
                                        <p:tgtEl>
                                          <p:spTgt spid="33793"/>
                                        </p:tgtEl>
                                        <p:attrNameLst>
                                          <p:attrName>ppt_x</p:attrName>
                                        </p:attrNameLst>
                                      </p:cBhvr>
                                      <p:tavLst>
                                        <p:tav tm="0">
                                          <p:val>
                                            <p:strVal val="#ppt_x"/>
                                          </p:val>
                                        </p:tav>
                                        <p:tav tm="100000">
                                          <p:val>
                                            <p:strVal val="#ppt_x"/>
                                          </p:val>
                                        </p:tav>
                                      </p:tavLst>
                                    </p:anim>
                                    <p:anim calcmode="lin" valueType="num">
                                      <p:cBhvr additive="base">
                                        <p:cTn id="20" dur="500" fill="hold"/>
                                        <p:tgtEl>
                                          <p:spTgt spid="3379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357188" y="857250"/>
            <a:ext cx="8501062" cy="5816600"/>
          </a:xfrm>
          <a:prstGeom prst="rect">
            <a:avLst/>
          </a:prstGeom>
          <a:noFill/>
          <a:ln w="9525">
            <a:noFill/>
            <a:miter lim="800000"/>
            <a:headEnd/>
            <a:tailEnd/>
          </a:ln>
        </p:spPr>
        <p:txBody>
          <a:bodyPr>
            <a:spAutoFit/>
          </a:bodyPr>
          <a:lstStyle/>
          <a:p>
            <a:pPr>
              <a:lnSpc>
                <a:spcPct val="150000"/>
              </a:lnSpc>
            </a:pPr>
            <a:r>
              <a:rPr lang="en-US" altLang="zh-CN" sz="2800" b="1">
                <a:latin typeface="宋体" charset="-122"/>
              </a:rPr>
              <a:t> </a:t>
            </a:r>
            <a:r>
              <a:rPr lang="zh-CN" altLang="en-US" sz="2800" b="1">
                <a:latin typeface="宋体" charset="-122"/>
              </a:rPr>
              <a:t>四</a:t>
            </a:r>
            <a:r>
              <a:rPr lang="en-US" altLang="zh-CN" sz="2800" b="1">
                <a:latin typeface="宋体" charset="-122"/>
              </a:rPr>
              <a:t>.</a:t>
            </a:r>
            <a:r>
              <a:rPr lang="zh-CN" altLang="en-US" sz="2800" b="1">
                <a:solidFill>
                  <a:srgbClr val="000000"/>
                </a:solidFill>
                <a:latin typeface="黑体" pitchFamily="49" charset="-122"/>
                <a:ea typeface="黑体" pitchFamily="49" charset="-122"/>
                <a:cs typeface="Times New Roman" pitchFamily="18" charset="0"/>
              </a:rPr>
              <a:t>季铵化壳聚糖抗菌材料的研制</a:t>
            </a:r>
            <a:endParaRPr lang="en-US" altLang="zh-CN" sz="2800" b="1">
              <a:solidFill>
                <a:srgbClr val="000000"/>
              </a:solidFill>
              <a:latin typeface="黑体" pitchFamily="49" charset="-122"/>
              <a:ea typeface="黑体" pitchFamily="49" charset="-122"/>
              <a:cs typeface="Times New Roman" pitchFamily="18" charset="0"/>
            </a:endParaRPr>
          </a:p>
          <a:p>
            <a:pPr>
              <a:lnSpc>
                <a:spcPct val="150000"/>
              </a:lnSpc>
            </a:pPr>
            <a:r>
              <a:rPr lang="zh-CN" altLang="en-US" sz="2000">
                <a:latin typeface="宋体" charset="-122"/>
              </a:rPr>
              <a:t>    </a:t>
            </a:r>
            <a:r>
              <a:rPr lang="zh-CN" altLang="en-US" sz="2000" b="1">
                <a:solidFill>
                  <a:srgbClr val="FF0000"/>
                </a:solidFill>
                <a:latin typeface="Times New Roman" pitchFamily="18" charset="0"/>
                <a:ea typeface="楷体_GB2312"/>
                <a:cs typeface="楷体_GB2312"/>
              </a:rPr>
              <a:t>（</a:t>
            </a:r>
            <a:r>
              <a:rPr lang="en-US" altLang="zh-CN" sz="2000" b="1">
                <a:solidFill>
                  <a:srgbClr val="FF0000"/>
                </a:solidFill>
                <a:latin typeface="Times New Roman" pitchFamily="18" charset="0"/>
                <a:ea typeface="楷体_GB2312"/>
                <a:cs typeface="楷体_GB2312"/>
              </a:rPr>
              <a:t>1</a:t>
            </a:r>
            <a:r>
              <a:rPr lang="zh-CN" altLang="en-US" sz="2000" b="1">
                <a:solidFill>
                  <a:srgbClr val="FF0000"/>
                </a:solidFill>
                <a:latin typeface="Times New Roman" pitchFamily="18" charset="0"/>
                <a:ea typeface="楷体_GB2312"/>
                <a:cs typeface="楷体_GB2312"/>
              </a:rPr>
              <a:t>）长链烷基取代的二羟乙基季铵盐的自主合成</a:t>
            </a:r>
            <a:r>
              <a:rPr lang="zh-CN" altLang="en-US" sz="2000" b="1">
                <a:latin typeface="Times New Roman" pitchFamily="18" charset="0"/>
                <a:ea typeface="楷体_GB2312"/>
                <a:cs typeface="楷体_GB2312"/>
              </a:rPr>
              <a:t>：抗菌效果与市售的洗必泰相当，成果申请专利保护（</a:t>
            </a:r>
            <a:r>
              <a:rPr lang="zh-CN" altLang="en-US" sz="2000" b="1">
                <a:solidFill>
                  <a:srgbClr val="241BDB"/>
                </a:solidFill>
                <a:latin typeface="Times New Roman" pitchFamily="18" charset="0"/>
                <a:ea typeface="楷体_GB2312"/>
                <a:cs typeface="楷体_GB2312"/>
              </a:rPr>
              <a:t>具有抗菌活性的双羟基季铵盐及其制备方法与应用，专利号</a:t>
            </a:r>
            <a:r>
              <a:rPr lang="en-US" altLang="zh-CN" sz="2000" b="1">
                <a:solidFill>
                  <a:srgbClr val="241BDB"/>
                </a:solidFill>
                <a:latin typeface="Times New Roman" pitchFamily="18" charset="0"/>
                <a:ea typeface="楷体_GB2312"/>
                <a:cs typeface="楷体_GB2312"/>
              </a:rPr>
              <a:t>201410018507.X</a:t>
            </a:r>
            <a:r>
              <a:rPr lang="zh-CN" altLang="en-US" sz="2000" b="1">
                <a:latin typeface="Times New Roman" pitchFamily="18" charset="0"/>
                <a:ea typeface="楷体_GB2312"/>
                <a:cs typeface="楷体_GB2312"/>
              </a:rPr>
              <a:t>），并发表在</a:t>
            </a:r>
            <a:r>
              <a:rPr lang="zh-CN" altLang="en-US" sz="2000" b="1">
                <a:solidFill>
                  <a:srgbClr val="000000"/>
                </a:solidFill>
                <a:latin typeface="Times New Roman" pitchFamily="18" charset="0"/>
                <a:ea typeface="楷体_GB2312"/>
                <a:cs typeface="楷体_GB2312"/>
              </a:rPr>
              <a:t>国际权威期刊</a:t>
            </a:r>
            <a:r>
              <a:rPr lang="en-US" altLang="zh-CN" sz="2000" b="1" i="1">
                <a:solidFill>
                  <a:srgbClr val="241BDB"/>
                </a:solidFill>
                <a:latin typeface="Times New Roman" pitchFamily="18" charset="0"/>
                <a:ea typeface="楷体_GB2312"/>
                <a:cs typeface="楷体_GB2312"/>
              </a:rPr>
              <a:t>Chem Biol Drug Des</a:t>
            </a:r>
            <a:r>
              <a:rPr lang="zh-CN" altLang="en-US" sz="2000" b="1">
                <a:latin typeface="Times New Roman" pitchFamily="18" charset="0"/>
                <a:ea typeface="楷体_GB2312"/>
                <a:cs typeface="楷体_GB2312"/>
              </a:rPr>
              <a:t>上。</a:t>
            </a:r>
            <a:endParaRPr lang="en-US" altLang="zh-CN" sz="2000" b="1">
              <a:latin typeface="Times New Roman" pitchFamily="18" charset="0"/>
              <a:ea typeface="楷体_GB2312"/>
              <a:cs typeface="楷体_GB2312"/>
            </a:endParaRPr>
          </a:p>
          <a:p>
            <a:pPr>
              <a:lnSpc>
                <a:spcPct val="150000"/>
              </a:lnSpc>
            </a:pPr>
            <a:r>
              <a:rPr lang="zh-CN" altLang="en-US" sz="2000" b="1">
                <a:latin typeface="Times New Roman" pitchFamily="18" charset="0"/>
                <a:ea typeface="楷体_GB2312"/>
                <a:cs typeface="楷体_GB2312"/>
              </a:rPr>
              <a:t>        </a:t>
            </a:r>
            <a:r>
              <a:rPr lang="zh-CN" altLang="en-US" sz="2000" b="1">
                <a:solidFill>
                  <a:srgbClr val="FF0000"/>
                </a:solidFill>
                <a:latin typeface="Times New Roman" pitchFamily="18" charset="0"/>
                <a:ea typeface="楷体_GB2312"/>
                <a:cs typeface="楷体_GB2312"/>
              </a:rPr>
              <a:t>（</a:t>
            </a:r>
            <a:r>
              <a:rPr lang="en-US" altLang="zh-CN" sz="2000" b="1">
                <a:solidFill>
                  <a:srgbClr val="FF0000"/>
                </a:solidFill>
                <a:latin typeface="Times New Roman" pitchFamily="18" charset="0"/>
                <a:ea typeface="楷体_GB2312"/>
                <a:cs typeface="楷体_GB2312"/>
              </a:rPr>
              <a:t>2</a:t>
            </a:r>
            <a:r>
              <a:rPr lang="zh-CN" altLang="en-US" sz="2000" b="1">
                <a:solidFill>
                  <a:srgbClr val="FF0000"/>
                </a:solidFill>
                <a:latin typeface="Times New Roman" pitchFamily="18" charset="0"/>
                <a:ea typeface="楷体_GB2312"/>
                <a:cs typeface="楷体_GB2312"/>
              </a:rPr>
              <a:t>）</a:t>
            </a:r>
            <a:r>
              <a:rPr lang="en-US" altLang="en-US" sz="2000" b="1" i="1">
                <a:solidFill>
                  <a:srgbClr val="FF0000"/>
                </a:solidFill>
                <a:latin typeface="Times New Roman" pitchFamily="18" charset="0"/>
                <a:ea typeface="楷体_GB2312"/>
                <a:cs typeface="楷体_GB2312"/>
              </a:rPr>
              <a:t>O</a:t>
            </a:r>
            <a:r>
              <a:rPr lang="en-US" altLang="en-US" sz="2000" b="1">
                <a:solidFill>
                  <a:srgbClr val="FF0000"/>
                </a:solidFill>
                <a:latin typeface="Times New Roman" pitchFamily="18" charset="0"/>
                <a:ea typeface="楷体_GB2312"/>
                <a:cs typeface="楷体_GB2312"/>
              </a:rPr>
              <a:t>-</a:t>
            </a:r>
            <a:r>
              <a:rPr lang="zh-CN" altLang="en-US" sz="2000" b="1">
                <a:solidFill>
                  <a:srgbClr val="FF0000"/>
                </a:solidFill>
                <a:latin typeface="Times New Roman" pitchFamily="18" charset="0"/>
                <a:ea typeface="楷体_GB2312"/>
                <a:cs typeface="楷体_GB2312"/>
              </a:rPr>
              <a:t>季铵化壳聚糖的研制</a:t>
            </a:r>
            <a:r>
              <a:rPr lang="zh-CN" altLang="en-US" sz="2000" b="1">
                <a:latin typeface="Times New Roman" pitchFamily="18" charset="0"/>
                <a:ea typeface="楷体_GB2312"/>
                <a:cs typeface="楷体_GB2312"/>
              </a:rPr>
              <a:t>：</a:t>
            </a:r>
            <a:r>
              <a:rPr lang="en-US" altLang="zh-CN" sz="2000" b="1">
                <a:latin typeface="Times New Roman" pitchFamily="18" charset="0"/>
                <a:ea typeface="楷体_GB2312"/>
                <a:cs typeface="楷体_GB2312"/>
              </a:rPr>
              <a:t>I</a:t>
            </a:r>
            <a:r>
              <a:rPr lang="zh-CN" altLang="en-US" sz="2000" b="1">
                <a:latin typeface="Times New Roman" pitchFamily="18" charset="0"/>
                <a:ea typeface="楷体_GB2312"/>
                <a:cs typeface="楷体_GB2312"/>
              </a:rPr>
              <a:t>：在壳聚糖</a:t>
            </a:r>
            <a:r>
              <a:rPr lang="en-US" altLang="zh-CN" sz="2000" b="1">
                <a:latin typeface="Times New Roman" pitchFamily="18" charset="0"/>
                <a:ea typeface="楷体_GB2312"/>
                <a:cs typeface="楷体_GB2312"/>
              </a:rPr>
              <a:t>O-</a:t>
            </a:r>
            <a:r>
              <a:rPr lang="zh-CN" altLang="en-US" sz="2000" b="1">
                <a:latin typeface="Times New Roman" pitchFamily="18" charset="0"/>
                <a:ea typeface="楷体_GB2312"/>
                <a:cs typeface="楷体_GB2312"/>
              </a:rPr>
              <a:t>进行季铵衍生化，保留了活性的</a:t>
            </a:r>
            <a:r>
              <a:rPr lang="en-US" altLang="zh-CN" sz="2000" b="1">
                <a:latin typeface="Times New Roman" pitchFamily="18" charset="0"/>
                <a:ea typeface="楷体_GB2312"/>
                <a:cs typeface="楷体_GB2312"/>
              </a:rPr>
              <a:t>-NH</a:t>
            </a:r>
            <a:r>
              <a:rPr lang="en-US" altLang="zh-CN" sz="2000" b="1" baseline="-25000">
                <a:latin typeface="Times New Roman" pitchFamily="18" charset="0"/>
                <a:ea typeface="楷体_GB2312"/>
                <a:cs typeface="楷体_GB2312"/>
              </a:rPr>
              <a:t>2</a:t>
            </a:r>
            <a:r>
              <a:rPr lang="zh-CN" altLang="en-US" sz="2000" b="1">
                <a:latin typeface="Times New Roman" pitchFamily="18" charset="0"/>
                <a:ea typeface="楷体_GB2312"/>
                <a:cs typeface="楷体_GB2312"/>
              </a:rPr>
              <a:t>；</a:t>
            </a:r>
            <a:r>
              <a:rPr lang="en-US" altLang="zh-CN" sz="2000" b="1">
                <a:latin typeface="Times New Roman" pitchFamily="18" charset="0"/>
                <a:ea typeface="楷体_GB2312"/>
                <a:cs typeface="楷体_GB2312"/>
              </a:rPr>
              <a:t>II</a:t>
            </a:r>
            <a:r>
              <a:rPr lang="zh-CN" altLang="en-US" sz="2000" b="1">
                <a:latin typeface="Times New Roman" pitchFamily="18" charset="0"/>
                <a:ea typeface="楷体_GB2312"/>
                <a:cs typeface="楷体_GB2312"/>
              </a:rPr>
              <a:t>：溶解性能大大提高；</a:t>
            </a:r>
            <a:r>
              <a:rPr lang="en-US" altLang="zh-CN" sz="2000" b="1">
                <a:latin typeface="Times New Roman" pitchFamily="18" charset="0"/>
                <a:ea typeface="楷体_GB2312"/>
                <a:cs typeface="楷体_GB2312"/>
              </a:rPr>
              <a:t>III</a:t>
            </a:r>
            <a:r>
              <a:rPr lang="zh-CN" altLang="en-US" sz="2000" b="1">
                <a:latin typeface="Times New Roman" pitchFamily="18" charset="0"/>
                <a:ea typeface="楷体_GB2312"/>
                <a:cs typeface="楷体_GB2312"/>
              </a:rPr>
              <a:t>：抗菌性能大大提高。</a:t>
            </a:r>
            <a:endParaRPr lang="en-US" altLang="zh-CN" sz="2000" b="1">
              <a:latin typeface="Times New Roman" pitchFamily="18" charset="0"/>
              <a:ea typeface="楷体_GB2312"/>
              <a:cs typeface="楷体_GB2312"/>
            </a:endParaRPr>
          </a:p>
          <a:p>
            <a:pPr>
              <a:lnSpc>
                <a:spcPct val="150000"/>
              </a:lnSpc>
            </a:pPr>
            <a:r>
              <a:rPr lang="zh-CN" altLang="en-US" sz="2000" b="1">
                <a:latin typeface="Times New Roman" pitchFamily="18" charset="0"/>
                <a:ea typeface="楷体_GB2312"/>
                <a:cs typeface="楷体_GB2312"/>
              </a:rPr>
              <a:t>成果已申请专利保护（</a:t>
            </a:r>
            <a:r>
              <a:rPr lang="zh-CN" altLang="en-US" sz="2000" b="1">
                <a:solidFill>
                  <a:srgbClr val="241BDB"/>
                </a:solidFill>
                <a:latin typeface="Times New Roman" pitchFamily="18" charset="0"/>
                <a:ea typeface="楷体_GB2312"/>
                <a:cs typeface="楷体_GB2312"/>
              </a:rPr>
              <a:t>具有良好水溶性和抗菌活性的壳聚糖季铵盐衍生物及其制备方法，专利号，</a:t>
            </a:r>
            <a:r>
              <a:rPr lang="en-US" altLang="zh-CN" sz="2000" b="1">
                <a:solidFill>
                  <a:srgbClr val="241BDB"/>
                </a:solidFill>
                <a:latin typeface="Times New Roman" pitchFamily="18" charset="0"/>
                <a:ea typeface="楷体_GB2312"/>
                <a:cs typeface="楷体_GB2312"/>
              </a:rPr>
              <a:t>201510080616.9</a:t>
            </a:r>
            <a:r>
              <a:rPr lang="zh-CN" altLang="en-US" sz="2000" b="1">
                <a:latin typeface="Times New Roman" pitchFamily="18" charset="0"/>
                <a:ea typeface="楷体_GB2312"/>
                <a:cs typeface="楷体_GB2312"/>
              </a:rPr>
              <a:t>）。</a:t>
            </a:r>
            <a:endParaRPr lang="en-US" altLang="zh-CN" sz="2000" b="1">
              <a:latin typeface="Times New Roman" pitchFamily="18" charset="0"/>
              <a:ea typeface="楷体_GB2312"/>
              <a:cs typeface="楷体_GB2312"/>
            </a:endParaRPr>
          </a:p>
          <a:p>
            <a:pPr>
              <a:lnSpc>
                <a:spcPct val="150000"/>
              </a:lnSpc>
            </a:pPr>
            <a:r>
              <a:rPr lang="zh-CN" altLang="en-US" sz="2000" b="1">
                <a:solidFill>
                  <a:srgbClr val="FF0000"/>
                </a:solidFill>
                <a:latin typeface="Times New Roman" pitchFamily="18" charset="0"/>
                <a:ea typeface="楷体_GB2312"/>
                <a:cs typeface="楷体_GB2312"/>
              </a:rPr>
              <a:t>        （</a:t>
            </a:r>
            <a:r>
              <a:rPr lang="en-US" altLang="zh-CN" sz="2000" b="1">
                <a:solidFill>
                  <a:srgbClr val="FF0000"/>
                </a:solidFill>
                <a:latin typeface="Times New Roman" pitchFamily="18" charset="0"/>
                <a:ea typeface="楷体_GB2312"/>
                <a:cs typeface="楷体_GB2312"/>
              </a:rPr>
              <a:t>3</a:t>
            </a:r>
            <a:r>
              <a:rPr lang="zh-CN" altLang="en-US" sz="2000" b="1">
                <a:solidFill>
                  <a:srgbClr val="FF0000"/>
                </a:solidFill>
                <a:latin typeface="Times New Roman" pitchFamily="18" charset="0"/>
                <a:ea typeface="楷体_GB2312"/>
                <a:cs typeface="楷体_GB2312"/>
              </a:rPr>
              <a:t>）应用研究：</a:t>
            </a:r>
            <a:r>
              <a:rPr lang="zh-CN" altLang="en-US" sz="2000" b="1">
                <a:latin typeface="Times New Roman" pitchFamily="18" charset="0"/>
                <a:ea typeface="楷体_GB2312"/>
                <a:cs typeface="楷体_GB2312"/>
              </a:rPr>
              <a:t>前期研究的基础上，“季铵化壳聚糖</a:t>
            </a:r>
            <a:r>
              <a:rPr lang="en-US" altLang="zh-CN" sz="2000" b="1">
                <a:latin typeface="Times New Roman" pitchFamily="18" charset="0"/>
                <a:ea typeface="楷体_GB2312"/>
                <a:cs typeface="楷体_GB2312"/>
              </a:rPr>
              <a:t>/</a:t>
            </a:r>
            <a:r>
              <a:rPr lang="zh-CN" altLang="en-US" sz="2000" b="1">
                <a:latin typeface="Times New Roman" pitchFamily="18" charset="0"/>
                <a:ea typeface="楷体_GB2312"/>
                <a:cs typeface="楷体_GB2312"/>
              </a:rPr>
              <a:t>胶原蛋白静电纺丝止血膜的研制与性能研究”获批山东省</a:t>
            </a:r>
            <a:r>
              <a:rPr lang="en-US" altLang="zh-CN" sz="2000" b="1">
                <a:solidFill>
                  <a:srgbClr val="0000CC"/>
                </a:solidFill>
                <a:latin typeface="Times New Roman" pitchFamily="18" charset="0"/>
                <a:ea typeface="楷体_GB2312"/>
                <a:cs typeface="楷体_GB2312"/>
              </a:rPr>
              <a:t>2015</a:t>
            </a:r>
            <a:r>
              <a:rPr lang="zh-CN" altLang="en-US" sz="2000" b="1">
                <a:solidFill>
                  <a:srgbClr val="0000CC"/>
                </a:solidFill>
                <a:latin typeface="Times New Roman" pitchFamily="18" charset="0"/>
                <a:ea typeface="楷体_GB2312"/>
                <a:cs typeface="楷体_GB2312"/>
              </a:rPr>
              <a:t>年重点研发计划</a:t>
            </a:r>
            <a:r>
              <a:rPr lang="zh-CN" altLang="en-US" sz="2000" b="1">
                <a:latin typeface="Times New Roman" pitchFamily="18" charset="0"/>
                <a:ea typeface="楷体_GB2312"/>
                <a:cs typeface="楷体_GB2312"/>
              </a:rPr>
              <a:t>资助，资助金额</a:t>
            </a:r>
            <a:r>
              <a:rPr lang="en-US" altLang="zh-CN" sz="2000" b="1">
                <a:latin typeface="Times New Roman" pitchFamily="18" charset="0"/>
                <a:ea typeface="楷体_GB2312"/>
                <a:cs typeface="楷体_GB2312"/>
              </a:rPr>
              <a:t>20</a:t>
            </a:r>
            <a:r>
              <a:rPr lang="zh-CN" altLang="en-US" sz="2000" b="1">
                <a:latin typeface="Times New Roman" pitchFamily="18" charset="0"/>
                <a:ea typeface="楷体_GB2312"/>
                <a:cs typeface="楷体_GB2312"/>
              </a:rPr>
              <a:t>万元。</a:t>
            </a:r>
          </a:p>
        </p:txBody>
      </p:sp>
      <p:sp>
        <p:nvSpPr>
          <p:cNvPr id="37890" name="Rectangle 7"/>
          <p:cNvSpPr>
            <a:spLocks noChangeArrowheads="1"/>
          </p:cNvSpPr>
          <p:nvPr/>
        </p:nvSpPr>
        <p:spPr bwMode="auto">
          <a:xfrm>
            <a:off x="0" y="785813"/>
            <a:ext cx="9144000" cy="71437"/>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
        <p:nvSpPr>
          <p:cNvPr id="37891" name="Text Box 3"/>
          <p:cNvSpPr txBox="1">
            <a:spLocks noChangeArrowheads="1"/>
          </p:cNvSpPr>
          <p:nvPr/>
        </p:nvSpPr>
        <p:spPr bwMode="gray">
          <a:xfrm>
            <a:off x="357188" y="142875"/>
            <a:ext cx="8286750" cy="646113"/>
          </a:xfrm>
          <a:prstGeom prst="rect">
            <a:avLst/>
          </a:prstGeom>
          <a:noFill/>
          <a:ln w="9525">
            <a:noFill/>
            <a:miter lim="800000"/>
            <a:headEnd/>
            <a:tailEnd/>
          </a:ln>
        </p:spPr>
        <p:txBody>
          <a:bodyPr>
            <a:spAutoFit/>
          </a:bodyPr>
          <a:lstStyle/>
          <a:p>
            <a:pPr eaLnBrk="0" hangingPunct="0"/>
            <a:r>
              <a:rPr lang="en-US" altLang="zh-CN" sz="3600" b="1">
                <a:solidFill>
                  <a:srgbClr val="000066"/>
                </a:solidFill>
                <a:ea typeface="黑体" pitchFamily="49" charset="-122"/>
              </a:rPr>
              <a:t>3.1 </a:t>
            </a:r>
            <a:r>
              <a:rPr lang="zh-CN" altLang="en-US" sz="3600" b="1">
                <a:solidFill>
                  <a:srgbClr val="000066"/>
                </a:solidFill>
                <a:ea typeface="黑体" pitchFamily="49" charset="-122"/>
              </a:rPr>
              <a:t>研究项目与成果</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1"/>
          <p:cNvSpPr>
            <a:spLocks noChangeArrowheads="1"/>
          </p:cNvSpPr>
          <p:nvPr/>
        </p:nvSpPr>
        <p:spPr bwMode="auto">
          <a:xfrm>
            <a:off x="357188" y="928688"/>
            <a:ext cx="8286750" cy="5816600"/>
          </a:xfrm>
          <a:prstGeom prst="rect">
            <a:avLst/>
          </a:prstGeom>
          <a:noFill/>
          <a:ln w="9525">
            <a:noFill/>
            <a:miter lim="800000"/>
            <a:headEnd/>
            <a:tailEnd/>
          </a:ln>
          <a:effectLst/>
        </p:spPr>
        <p:txBody>
          <a:bodyPr anchor="ctr">
            <a:spAutoFit/>
          </a:bodyPr>
          <a:lstStyle/>
          <a:p>
            <a:pPr indent="304800">
              <a:lnSpc>
                <a:spcPct val="150000"/>
              </a:lnSpc>
              <a:tabLst>
                <a:tab pos="1331913" algn="l"/>
              </a:tabLst>
              <a:defRPr/>
            </a:pPr>
            <a:r>
              <a:rPr lang="zh-CN" altLang="en-US" sz="2800" b="1" dirty="0">
                <a:solidFill>
                  <a:srgbClr val="000000"/>
                </a:solidFill>
                <a:latin typeface="黑体" pitchFamily="49" charset="-122"/>
                <a:ea typeface="黑体" pitchFamily="49" charset="-122"/>
                <a:cs typeface="Times New Roman" pitchFamily="18" charset="0"/>
              </a:rPr>
              <a:t>五</a:t>
            </a:r>
            <a:r>
              <a:rPr lang="en-US" altLang="zh-CN" sz="2800" b="1" dirty="0">
                <a:solidFill>
                  <a:srgbClr val="000000"/>
                </a:solidFill>
                <a:latin typeface="黑体" pitchFamily="49" charset="-122"/>
                <a:ea typeface="黑体" pitchFamily="49" charset="-122"/>
                <a:cs typeface="Times New Roman" pitchFamily="18" charset="0"/>
              </a:rPr>
              <a:t>.</a:t>
            </a:r>
            <a:r>
              <a:rPr lang="zh-CN" altLang="en-US" sz="2800" b="1" dirty="0">
                <a:solidFill>
                  <a:srgbClr val="000000"/>
                </a:solidFill>
                <a:latin typeface="黑体" pitchFamily="49" charset="-122"/>
                <a:ea typeface="黑体" pitchFamily="49" charset="-122"/>
                <a:cs typeface="Times New Roman" pitchFamily="18" charset="0"/>
              </a:rPr>
              <a:t>疾病模型及药效学研究</a:t>
            </a:r>
            <a:endParaRPr lang="en-US" altLang="zh-CN" sz="2800" b="1" dirty="0">
              <a:solidFill>
                <a:srgbClr val="000000"/>
              </a:solidFill>
              <a:latin typeface="黑体" pitchFamily="49" charset="-122"/>
              <a:ea typeface="黑体" pitchFamily="49" charset="-122"/>
              <a:cs typeface="Times New Roman" pitchFamily="18" charset="0"/>
            </a:endParaRPr>
          </a:p>
          <a:p>
            <a:pPr indent="304800">
              <a:lnSpc>
                <a:spcPct val="150000"/>
              </a:lnSpc>
              <a:tabLst>
                <a:tab pos="1331913" algn="l"/>
              </a:tabLst>
              <a:defRPr/>
            </a:pPr>
            <a:r>
              <a:rPr lang="zh-CN" altLang="en-US" sz="2000" b="1" dirty="0">
                <a:solidFill>
                  <a:srgbClr val="000000"/>
                </a:solidFill>
                <a:latin typeface="宋体" pitchFamily="2" charset="-122"/>
                <a:ea typeface="宋体" pitchFamily="2" charset="-122"/>
                <a:cs typeface="Times New Roman" pitchFamily="18" charset="0"/>
              </a:rPr>
              <a:t>  </a:t>
            </a:r>
            <a:r>
              <a:rPr lang="zh-CN" altLang="en-US" sz="2000" b="1" dirty="0">
                <a:solidFill>
                  <a:srgbClr val="000000"/>
                </a:solidFill>
                <a:latin typeface="Times New Roman" pitchFamily="18" charset="0"/>
                <a:ea typeface="楷体_GB2312" pitchFamily="49" charset="-122"/>
                <a:cs typeface="Times New Roman" pitchFamily="18" charset="0"/>
              </a:rPr>
              <a:t>成功</a:t>
            </a:r>
            <a:r>
              <a:rPr lang="zh-CN" altLang="en-US" sz="2000" b="1" dirty="0">
                <a:solidFill>
                  <a:srgbClr val="241BDB"/>
                </a:solidFill>
                <a:latin typeface="Times New Roman" pitchFamily="18" charset="0"/>
                <a:ea typeface="楷体_GB2312" pitchFamily="49" charset="-122"/>
                <a:cs typeface="Times New Roman" pitchFamily="18" charset="0"/>
              </a:rPr>
              <a:t>建立</a:t>
            </a:r>
            <a:r>
              <a:rPr lang="zh-CN" altLang="en-US" sz="2000" b="1" dirty="0">
                <a:solidFill>
                  <a:srgbClr val="000000"/>
                </a:solidFill>
                <a:latin typeface="Times New Roman" pitchFamily="18" charset="0"/>
                <a:ea typeface="楷体_GB2312" pitchFamily="49" charset="-122"/>
                <a:cs typeface="Times New Roman" pitchFamily="18" charset="0"/>
              </a:rPr>
              <a:t>科学、稳定、重现性好的内脏纤维化、脑卒中、神经退行性疾病、高血压、糖尿病等疾病的</a:t>
            </a:r>
            <a:r>
              <a:rPr lang="zh-CN" altLang="en-US" sz="2000" b="1" dirty="0">
                <a:solidFill>
                  <a:srgbClr val="241BDB"/>
                </a:solidFill>
                <a:latin typeface="Times New Roman" pitchFamily="18" charset="0"/>
                <a:ea typeface="楷体_GB2312" pitchFamily="49" charset="-122"/>
                <a:cs typeface="Times New Roman" pitchFamily="18" charset="0"/>
              </a:rPr>
              <a:t>动物、细胞模型</a:t>
            </a:r>
            <a:r>
              <a:rPr lang="zh-CN" altLang="en-US" sz="2000" b="1" dirty="0">
                <a:solidFill>
                  <a:srgbClr val="000000"/>
                </a:solidFill>
                <a:latin typeface="Times New Roman" pitchFamily="18" charset="0"/>
                <a:ea typeface="楷体_GB2312" pitchFamily="49" charset="-122"/>
                <a:cs typeface="Times New Roman" pitchFamily="18" charset="0"/>
              </a:rPr>
              <a:t>，为中药有效部位、活性组分、活性单体的药理活性检测提供了科学有效地评价平台。</a:t>
            </a:r>
            <a:endParaRPr lang="en-US" altLang="zh-CN" sz="2000" b="1" dirty="0">
              <a:solidFill>
                <a:srgbClr val="000000"/>
              </a:solidFill>
              <a:latin typeface="Times New Roman" pitchFamily="18" charset="0"/>
              <a:ea typeface="楷体_GB2312" pitchFamily="49" charset="-122"/>
              <a:cs typeface="Times New Roman" pitchFamily="18" charset="0"/>
            </a:endParaRPr>
          </a:p>
          <a:p>
            <a:pPr indent="304800">
              <a:lnSpc>
                <a:spcPct val="150000"/>
              </a:lnSpc>
              <a:tabLst>
                <a:tab pos="1331913" algn="l"/>
              </a:tabLst>
              <a:defRPr/>
            </a:pPr>
            <a:r>
              <a:rPr lang="zh-CN" altLang="en-US" sz="2000" b="1" dirty="0">
                <a:solidFill>
                  <a:srgbClr val="0000CC"/>
                </a:solidFill>
                <a:latin typeface="Times New Roman" pitchFamily="18" charset="0"/>
                <a:ea typeface="楷体_GB2312" pitchFamily="49" charset="-122"/>
                <a:cs typeface="Times New Roman" pitchFamily="18" charset="0"/>
              </a:rPr>
              <a:t>  “痛痹胶囊的药理效应及其作用机制研究”</a:t>
            </a:r>
            <a:r>
              <a:rPr lang="zh-CN" altLang="en-US" sz="2000" b="1" dirty="0">
                <a:solidFill>
                  <a:srgbClr val="000000"/>
                </a:solidFill>
                <a:latin typeface="Times New Roman" pitchFamily="18" charset="0"/>
                <a:ea typeface="楷体_GB2312" pitchFamily="49" charset="-122"/>
                <a:cs typeface="Times New Roman" pitchFamily="18" charset="0"/>
              </a:rPr>
              <a:t>：从</a:t>
            </a:r>
            <a:r>
              <a:rPr lang="en-US" altLang="zh-CN" sz="2000" b="1" dirty="0">
                <a:solidFill>
                  <a:srgbClr val="000000"/>
                </a:solidFill>
                <a:latin typeface="Times New Roman" pitchFamily="18" charset="0"/>
                <a:ea typeface="楷体_GB2312" pitchFamily="49" charset="-122"/>
                <a:cs typeface="Times New Roman" pitchFamily="18" charset="0"/>
              </a:rPr>
              <a:t>RANK</a:t>
            </a:r>
            <a:r>
              <a:rPr lang="zh-CN" altLang="en-US" sz="2000" b="1" dirty="0">
                <a:solidFill>
                  <a:srgbClr val="000000"/>
                </a:solidFill>
                <a:latin typeface="Times New Roman" pitchFamily="18" charset="0"/>
                <a:ea typeface="楷体_GB2312" pitchFamily="49" charset="-122"/>
                <a:cs typeface="Times New Roman" pitchFamily="18" charset="0"/>
              </a:rPr>
              <a:t>、</a:t>
            </a:r>
            <a:r>
              <a:rPr lang="en-US" altLang="zh-CN" sz="2000" b="1" dirty="0">
                <a:solidFill>
                  <a:srgbClr val="000000"/>
                </a:solidFill>
                <a:latin typeface="Times New Roman" pitchFamily="18" charset="0"/>
                <a:ea typeface="楷体_GB2312" pitchFamily="49" charset="-122"/>
                <a:cs typeface="Times New Roman" pitchFamily="18" charset="0"/>
              </a:rPr>
              <a:t>OPG</a:t>
            </a:r>
            <a:r>
              <a:rPr lang="zh-CN" altLang="en-US" sz="2000" b="1" dirty="0">
                <a:solidFill>
                  <a:srgbClr val="000000"/>
                </a:solidFill>
                <a:latin typeface="Times New Roman" pitchFamily="18" charset="0"/>
                <a:ea typeface="楷体_GB2312" pitchFamily="49" charset="-122"/>
                <a:cs typeface="Times New Roman" pitchFamily="18" charset="0"/>
              </a:rPr>
              <a:t>、</a:t>
            </a:r>
            <a:r>
              <a:rPr lang="en-US" altLang="zh-CN" sz="2000" b="1" dirty="0">
                <a:solidFill>
                  <a:srgbClr val="000000"/>
                </a:solidFill>
                <a:latin typeface="Times New Roman" pitchFamily="18" charset="0"/>
                <a:ea typeface="楷体_GB2312" pitchFamily="49" charset="-122"/>
                <a:cs typeface="Times New Roman" pitchFamily="18" charset="0"/>
              </a:rPr>
              <a:t>VEGF</a:t>
            </a:r>
            <a:r>
              <a:rPr lang="zh-CN" altLang="en-US" sz="2000" b="1" dirty="0">
                <a:solidFill>
                  <a:srgbClr val="000000"/>
                </a:solidFill>
                <a:latin typeface="Times New Roman" pitchFamily="18" charset="0"/>
                <a:ea typeface="楷体_GB2312" pitchFamily="49" charset="-122"/>
                <a:cs typeface="Times New Roman" pitchFamily="18" charset="0"/>
              </a:rPr>
              <a:t>、</a:t>
            </a:r>
            <a:r>
              <a:rPr lang="en-US" altLang="zh-CN" sz="2000" b="1" dirty="0">
                <a:solidFill>
                  <a:srgbClr val="000000"/>
                </a:solidFill>
                <a:latin typeface="Times New Roman" pitchFamily="18" charset="0"/>
                <a:ea typeface="楷体_GB2312" pitchFamily="49" charset="-122"/>
                <a:cs typeface="Times New Roman" pitchFamily="18" charset="0"/>
              </a:rPr>
              <a:t>MMPs</a:t>
            </a:r>
            <a:r>
              <a:rPr lang="zh-CN" altLang="en-US" sz="2000" b="1" dirty="0">
                <a:solidFill>
                  <a:srgbClr val="000000"/>
                </a:solidFill>
                <a:latin typeface="Times New Roman" pitchFamily="18" charset="0"/>
                <a:ea typeface="楷体_GB2312" pitchFamily="49" charset="-122"/>
                <a:cs typeface="Times New Roman" pitchFamily="18" charset="0"/>
              </a:rPr>
              <a:t>、 </a:t>
            </a:r>
            <a:r>
              <a:rPr lang="en-US" altLang="zh-CN" sz="2000" b="1" dirty="0">
                <a:solidFill>
                  <a:srgbClr val="000000"/>
                </a:solidFill>
                <a:latin typeface="Times New Roman" pitchFamily="18" charset="0"/>
                <a:ea typeface="楷体_GB2312" pitchFamily="49" charset="-122"/>
                <a:cs typeface="Times New Roman" pitchFamily="18" charset="0"/>
              </a:rPr>
              <a:t>NF-</a:t>
            </a:r>
            <a:r>
              <a:rPr lang="en-US" altLang="zh-CN" sz="2000" b="1" dirty="0" err="1">
                <a:solidFill>
                  <a:srgbClr val="000000"/>
                </a:solidFill>
                <a:latin typeface="Times New Roman" pitchFamily="18" charset="0"/>
                <a:ea typeface="楷体_GB2312" pitchFamily="49" charset="-122"/>
                <a:cs typeface="Times New Roman" pitchFamily="18" charset="0"/>
              </a:rPr>
              <a:t>κB</a:t>
            </a:r>
            <a:r>
              <a:rPr lang="zh-CN" altLang="en-US" sz="2000" b="1" dirty="0">
                <a:solidFill>
                  <a:srgbClr val="000000"/>
                </a:solidFill>
                <a:latin typeface="Times New Roman" pitchFamily="18" charset="0"/>
                <a:ea typeface="楷体_GB2312" pitchFamily="49" charset="-122"/>
                <a:cs typeface="Times New Roman" pitchFamily="18" charset="0"/>
              </a:rPr>
              <a:t>等基因信号通路，解释了通痹胶囊在降低血压，改善脂代谢（减少血中甘油三酯、总胆固醇和低密度脂蛋白的含量）的作用机制。</a:t>
            </a:r>
          </a:p>
          <a:p>
            <a:pPr>
              <a:lnSpc>
                <a:spcPct val="150000"/>
              </a:lnSpc>
              <a:defRPr/>
            </a:pPr>
            <a:r>
              <a:rPr lang="zh-CN" altLang="en-US" sz="2000" b="1" dirty="0">
                <a:solidFill>
                  <a:srgbClr val="0000CC"/>
                </a:solidFill>
                <a:latin typeface="+mn-ea"/>
                <a:ea typeface="+mn-ea"/>
                <a:cs typeface="Times New Roman" pitchFamily="18" charset="0"/>
              </a:rPr>
              <a:t>   </a:t>
            </a:r>
            <a:r>
              <a:rPr lang="zh-CN" altLang="en-US" sz="2000" b="1" dirty="0">
                <a:solidFill>
                  <a:srgbClr val="0000CC"/>
                </a:solidFill>
                <a:latin typeface="Times New Roman" pitchFamily="18" charset="0"/>
                <a:ea typeface="楷体_GB2312" pitchFamily="49" charset="-122"/>
                <a:cs typeface="Times New Roman" pitchFamily="18" charset="0"/>
              </a:rPr>
              <a:t> “润肺膏药效学研究、药理效应及其作用机制研究”</a:t>
            </a:r>
            <a:r>
              <a:rPr lang="zh-CN" altLang="en-US" sz="2000" b="1" dirty="0">
                <a:solidFill>
                  <a:srgbClr val="000000"/>
                </a:solidFill>
                <a:latin typeface="Times New Roman" pitchFamily="18" charset="0"/>
                <a:ea typeface="楷体_GB2312" pitchFamily="49" charset="-122"/>
                <a:cs typeface="Times New Roman" pitchFamily="18" charset="0"/>
              </a:rPr>
              <a:t>：</a:t>
            </a:r>
            <a:r>
              <a:rPr lang="zh-CN" altLang="en-US" sz="2000" b="1" dirty="0">
                <a:latin typeface="Times New Roman" pitchFamily="18" charset="0"/>
                <a:ea typeface="宋体" pitchFamily="2" charset="-122"/>
              </a:rPr>
              <a:t>润肺膏具有促进肺功能，平喘、镇咳、祛痰的功效，研究发现作用机制与调节肾上腺素受体</a:t>
            </a:r>
            <a:r>
              <a:rPr lang="en-US" altLang="zh-CN" sz="2000" b="1" dirty="0">
                <a:latin typeface="Times New Roman" pitchFamily="18" charset="0"/>
                <a:ea typeface="宋体" pitchFamily="2" charset="-122"/>
              </a:rPr>
              <a:t>β2</a:t>
            </a:r>
            <a:r>
              <a:rPr lang="zh-CN" altLang="en-US" sz="2000" b="1" dirty="0">
                <a:latin typeface="Times New Roman" pitchFamily="18" charset="0"/>
                <a:ea typeface="宋体" pitchFamily="2" charset="-122"/>
              </a:rPr>
              <a:t>，抑制</a:t>
            </a:r>
            <a:r>
              <a:rPr lang="en-US" altLang="zh-CN" sz="2000" b="1" dirty="0" err="1">
                <a:latin typeface="Times New Roman" pitchFamily="18" charset="0"/>
                <a:ea typeface="宋体" pitchFamily="2" charset="-122"/>
              </a:rPr>
              <a:t>iNOS</a:t>
            </a:r>
            <a:r>
              <a:rPr lang="zh-CN" altLang="en-US" sz="2000" b="1" dirty="0">
                <a:latin typeface="Times New Roman" pitchFamily="18" charset="0"/>
                <a:ea typeface="宋体" pitchFamily="2" charset="-122"/>
              </a:rPr>
              <a:t>酶活性，提高</a:t>
            </a:r>
            <a:r>
              <a:rPr lang="en-US" altLang="zh-CN" sz="2000" b="1" dirty="0">
                <a:latin typeface="Times New Roman" pitchFamily="18" charset="0"/>
                <a:ea typeface="宋体" pitchFamily="2" charset="-122"/>
              </a:rPr>
              <a:t>PKA</a:t>
            </a:r>
            <a:r>
              <a:rPr lang="zh-CN" altLang="en-US" sz="2000" b="1" dirty="0">
                <a:latin typeface="Times New Roman" pitchFamily="18" charset="0"/>
                <a:ea typeface="宋体" pitchFamily="2" charset="-122"/>
              </a:rPr>
              <a:t>活性，减少</a:t>
            </a:r>
            <a:r>
              <a:rPr lang="en-US" altLang="zh-CN" sz="2000" b="1" dirty="0">
                <a:latin typeface="Times New Roman" pitchFamily="18" charset="0"/>
                <a:ea typeface="宋体" pitchFamily="2" charset="-122"/>
              </a:rPr>
              <a:t>AQP3</a:t>
            </a:r>
            <a:r>
              <a:rPr lang="zh-CN" altLang="en-US" sz="2000" b="1" dirty="0">
                <a:latin typeface="Times New Roman" pitchFamily="18" charset="0"/>
                <a:ea typeface="宋体" pitchFamily="2" charset="-122"/>
              </a:rPr>
              <a:t>、</a:t>
            </a:r>
            <a:r>
              <a:rPr lang="en-US" altLang="zh-CN" sz="2000" b="1" dirty="0">
                <a:latin typeface="Times New Roman" pitchFamily="18" charset="0"/>
                <a:ea typeface="宋体" pitchFamily="2" charset="-122"/>
              </a:rPr>
              <a:t>MMP-8</a:t>
            </a:r>
            <a:r>
              <a:rPr lang="zh-CN" altLang="en-US" sz="2000" b="1" dirty="0">
                <a:latin typeface="Times New Roman" pitchFamily="18" charset="0"/>
                <a:ea typeface="宋体" pitchFamily="2" charset="-122"/>
              </a:rPr>
              <a:t>表达有关。</a:t>
            </a:r>
            <a:endParaRPr lang="zh-CN" altLang="en-US" sz="3200" b="1" dirty="0">
              <a:latin typeface="Times New Roman" pitchFamily="18" charset="0"/>
              <a:ea typeface="楷体_GB2312" pitchFamily="49" charset="-122"/>
              <a:cs typeface="Times New Roman" pitchFamily="18" charset="0"/>
            </a:endParaRPr>
          </a:p>
        </p:txBody>
      </p:sp>
      <p:sp>
        <p:nvSpPr>
          <p:cNvPr id="38914" name="Rectangle 7"/>
          <p:cNvSpPr>
            <a:spLocks noChangeArrowheads="1"/>
          </p:cNvSpPr>
          <p:nvPr/>
        </p:nvSpPr>
        <p:spPr bwMode="auto">
          <a:xfrm>
            <a:off x="0" y="785813"/>
            <a:ext cx="9144000" cy="71437"/>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
        <p:nvSpPr>
          <p:cNvPr id="38915" name="Text Box 3"/>
          <p:cNvSpPr txBox="1">
            <a:spLocks noChangeArrowheads="1"/>
          </p:cNvSpPr>
          <p:nvPr/>
        </p:nvSpPr>
        <p:spPr bwMode="gray">
          <a:xfrm>
            <a:off x="357188" y="142875"/>
            <a:ext cx="8286750" cy="646113"/>
          </a:xfrm>
          <a:prstGeom prst="rect">
            <a:avLst/>
          </a:prstGeom>
          <a:noFill/>
          <a:ln w="9525">
            <a:noFill/>
            <a:miter lim="800000"/>
            <a:headEnd/>
            <a:tailEnd/>
          </a:ln>
        </p:spPr>
        <p:txBody>
          <a:bodyPr>
            <a:spAutoFit/>
          </a:bodyPr>
          <a:lstStyle/>
          <a:p>
            <a:pPr eaLnBrk="0" hangingPunct="0"/>
            <a:r>
              <a:rPr lang="en-US" altLang="zh-CN" sz="3600" b="1">
                <a:solidFill>
                  <a:srgbClr val="000066"/>
                </a:solidFill>
                <a:ea typeface="黑体" pitchFamily="49" charset="-122"/>
              </a:rPr>
              <a:t>3.1 </a:t>
            </a:r>
            <a:r>
              <a:rPr lang="zh-CN" altLang="en-US" sz="3600" b="1">
                <a:solidFill>
                  <a:srgbClr val="000066"/>
                </a:solidFill>
                <a:ea typeface="黑体" pitchFamily="49" charset="-122"/>
              </a:rPr>
              <a:t>研究项目与成果</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201">
                                            <p:txEl>
                                              <p:pRg st="0" end="0"/>
                                            </p:txEl>
                                          </p:spTgt>
                                        </p:tgtEl>
                                        <p:attrNameLst>
                                          <p:attrName>style.visibility</p:attrName>
                                        </p:attrNameLst>
                                      </p:cBhvr>
                                      <p:to>
                                        <p:strVal val="visible"/>
                                      </p:to>
                                    </p:set>
                                    <p:anim calcmode="lin" valueType="num">
                                      <p:cBhvr additive="base">
                                        <p:cTn id="7" dur="500" fill="hold"/>
                                        <p:tgtEl>
                                          <p:spTgt spid="1792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2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9201">
                                            <p:txEl>
                                              <p:pRg st="1" end="1"/>
                                            </p:txEl>
                                          </p:spTgt>
                                        </p:tgtEl>
                                        <p:attrNameLst>
                                          <p:attrName>style.visibility</p:attrName>
                                        </p:attrNameLst>
                                      </p:cBhvr>
                                      <p:to>
                                        <p:strVal val="visible"/>
                                      </p:to>
                                    </p:set>
                                    <p:anim calcmode="lin" valueType="num">
                                      <p:cBhvr additive="base">
                                        <p:cTn id="13" dur="500" fill="hold"/>
                                        <p:tgtEl>
                                          <p:spTgt spid="1792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92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9201">
                                            <p:txEl>
                                              <p:pRg st="2" end="2"/>
                                            </p:txEl>
                                          </p:spTgt>
                                        </p:tgtEl>
                                        <p:attrNameLst>
                                          <p:attrName>style.visibility</p:attrName>
                                        </p:attrNameLst>
                                      </p:cBhvr>
                                      <p:to>
                                        <p:strVal val="visible"/>
                                      </p:to>
                                    </p:set>
                                    <p:anim calcmode="lin" valueType="num">
                                      <p:cBhvr additive="base">
                                        <p:cTn id="19" dur="500" fill="hold"/>
                                        <p:tgtEl>
                                          <p:spTgt spid="17920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9201">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9201">
                                            <p:txEl>
                                              <p:pRg st="3" end="3"/>
                                            </p:txEl>
                                          </p:spTgt>
                                        </p:tgtEl>
                                        <p:attrNameLst>
                                          <p:attrName>style.visibility</p:attrName>
                                        </p:attrNameLst>
                                      </p:cBhvr>
                                      <p:to>
                                        <p:strVal val="visible"/>
                                      </p:to>
                                    </p:set>
                                    <p:anim calcmode="lin" valueType="num">
                                      <p:cBhvr additive="base">
                                        <p:cTn id="23" dur="500" fill="hold"/>
                                        <p:tgtEl>
                                          <p:spTgt spid="17920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920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srcRect l="5811" t="3989" r="7036" b="4256"/>
          <a:stretch>
            <a:fillRect/>
          </a:stretch>
        </p:blipFill>
        <p:spPr bwMode="auto">
          <a:xfrm>
            <a:off x="14288" y="3571875"/>
            <a:ext cx="2143125" cy="3286125"/>
          </a:xfrm>
          <a:prstGeom prst="rect">
            <a:avLst/>
          </a:prstGeom>
          <a:noFill/>
          <a:ln w="9525">
            <a:noFill/>
            <a:miter lim="800000"/>
            <a:headEnd/>
            <a:tailEnd/>
          </a:ln>
        </p:spPr>
      </p:pic>
      <p:sp>
        <p:nvSpPr>
          <p:cNvPr id="2" name="矩形 1"/>
          <p:cNvSpPr>
            <a:spLocks noChangeArrowheads="1"/>
          </p:cNvSpPr>
          <p:nvPr/>
        </p:nvSpPr>
        <p:spPr bwMode="auto">
          <a:xfrm>
            <a:off x="571500" y="928688"/>
            <a:ext cx="4929188" cy="573087"/>
          </a:xfrm>
          <a:prstGeom prst="rect">
            <a:avLst/>
          </a:prstGeom>
          <a:noFill/>
          <a:ln w="9525">
            <a:noFill/>
            <a:miter lim="800000"/>
            <a:headEnd/>
            <a:tailEnd/>
          </a:ln>
        </p:spPr>
        <p:txBody>
          <a:bodyPr>
            <a:spAutoFit/>
          </a:bodyPr>
          <a:lstStyle/>
          <a:p>
            <a:pPr>
              <a:lnSpc>
                <a:spcPct val="130000"/>
              </a:lnSpc>
              <a:buFont typeface="Wingdings" pitchFamily="2" charset="2"/>
              <a:buNone/>
            </a:pPr>
            <a:r>
              <a:rPr lang="zh-CN" altLang="en-US" sz="2800" b="1">
                <a:latin typeface="黑体" pitchFamily="49" charset="-122"/>
                <a:ea typeface="黑体" pitchFamily="49" charset="-122"/>
              </a:rPr>
              <a:t>六</a:t>
            </a:r>
            <a:r>
              <a:rPr lang="en-US" altLang="zh-CN" sz="2800" b="1">
                <a:latin typeface="黑体" pitchFamily="49" charset="-122"/>
                <a:ea typeface="黑体" pitchFamily="49" charset="-122"/>
              </a:rPr>
              <a:t>.</a:t>
            </a:r>
            <a:r>
              <a:rPr lang="zh-CN" altLang="en-US" sz="2800" b="1">
                <a:latin typeface="黑体" pitchFamily="49" charset="-122"/>
                <a:ea typeface="黑体" pitchFamily="49" charset="-122"/>
              </a:rPr>
              <a:t>西芪补血颗粒</a:t>
            </a:r>
            <a:endParaRPr lang="en-US" altLang="zh-CN" sz="2800" b="1">
              <a:latin typeface="黑体" pitchFamily="49" charset="-122"/>
              <a:ea typeface="黑体" pitchFamily="49" charset="-122"/>
            </a:endParaRPr>
          </a:p>
        </p:txBody>
      </p:sp>
      <p:pic>
        <p:nvPicPr>
          <p:cNvPr id="3" name="图片 5"/>
          <p:cNvPicPr>
            <a:picLocks noChangeAspect="1"/>
          </p:cNvPicPr>
          <p:nvPr/>
        </p:nvPicPr>
        <p:blipFill>
          <a:blip r:embed="rId3"/>
          <a:srcRect l="11765" t="11632" r="10294" b="7277"/>
          <a:stretch>
            <a:fillRect/>
          </a:stretch>
        </p:blipFill>
        <p:spPr bwMode="auto">
          <a:xfrm>
            <a:off x="5943600" y="2147888"/>
            <a:ext cx="3200400" cy="4710112"/>
          </a:xfrm>
          <a:prstGeom prst="rect">
            <a:avLst/>
          </a:prstGeom>
          <a:noFill/>
          <a:ln w="9525">
            <a:noFill/>
            <a:miter lim="800000"/>
            <a:headEnd/>
            <a:tailEnd/>
          </a:ln>
        </p:spPr>
      </p:pic>
      <p:sp>
        <p:nvSpPr>
          <p:cNvPr id="39940" name="Rectangle 7"/>
          <p:cNvSpPr>
            <a:spLocks noChangeArrowheads="1"/>
          </p:cNvSpPr>
          <p:nvPr/>
        </p:nvSpPr>
        <p:spPr bwMode="auto">
          <a:xfrm>
            <a:off x="0" y="785813"/>
            <a:ext cx="9144000" cy="71437"/>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
        <p:nvSpPr>
          <p:cNvPr id="39941" name="Text Box 3"/>
          <p:cNvSpPr txBox="1">
            <a:spLocks noChangeArrowheads="1"/>
          </p:cNvSpPr>
          <p:nvPr/>
        </p:nvSpPr>
        <p:spPr bwMode="gray">
          <a:xfrm>
            <a:off x="357188" y="142875"/>
            <a:ext cx="8286750" cy="646113"/>
          </a:xfrm>
          <a:prstGeom prst="rect">
            <a:avLst/>
          </a:prstGeom>
          <a:noFill/>
          <a:ln w="9525">
            <a:noFill/>
            <a:miter lim="800000"/>
            <a:headEnd/>
            <a:tailEnd/>
          </a:ln>
        </p:spPr>
        <p:txBody>
          <a:bodyPr>
            <a:spAutoFit/>
          </a:bodyPr>
          <a:lstStyle/>
          <a:p>
            <a:pPr eaLnBrk="0" hangingPunct="0"/>
            <a:r>
              <a:rPr lang="en-US" altLang="zh-CN" sz="3600" b="1">
                <a:solidFill>
                  <a:srgbClr val="000066"/>
                </a:solidFill>
                <a:ea typeface="黑体" pitchFamily="49" charset="-122"/>
              </a:rPr>
              <a:t>3.1 </a:t>
            </a:r>
            <a:r>
              <a:rPr lang="zh-CN" altLang="en-US" sz="3600" b="1">
                <a:solidFill>
                  <a:srgbClr val="000066"/>
                </a:solidFill>
                <a:ea typeface="黑体" pitchFamily="49" charset="-122"/>
              </a:rPr>
              <a:t>研究项目与成果</a:t>
            </a:r>
          </a:p>
        </p:txBody>
      </p:sp>
      <p:sp>
        <p:nvSpPr>
          <p:cNvPr id="8" name="矩形 7"/>
          <p:cNvSpPr>
            <a:spLocks noChangeArrowheads="1"/>
          </p:cNvSpPr>
          <p:nvPr/>
        </p:nvSpPr>
        <p:spPr bwMode="auto">
          <a:xfrm>
            <a:off x="214313" y="1500188"/>
            <a:ext cx="5715000" cy="1052512"/>
          </a:xfrm>
          <a:prstGeom prst="rect">
            <a:avLst/>
          </a:prstGeom>
          <a:noFill/>
          <a:ln w="9525">
            <a:noFill/>
            <a:miter lim="800000"/>
            <a:headEnd/>
            <a:tailEnd/>
          </a:ln>
        </p:spPr>
        <p:txBody>
          <a:bodyPr>
            <a:spAutoFit/>
          </a:bodyPr>
          <a:lstStyle/>
          <a:p>
            <a:pPr>
              <a:lnSpc>
                <a:spcPct val="130000"/>
              </a:lnSpc>
              <a:buClr>
                <a:srgbClr val="0000CC"/>
              </a:buClr>
            </a:pPr>
            <a:r>
              <a:rPr lang="zh-CN" altLang="en-US" sz="2400" b="1">
                <a:latin typeface="楷体_GB2312"/>
                <a:ea typeface="楷体_GB2312"/>
                <a:cs typeface="楷体_GB2312"/>
              </a:rPr>
              <a:t>    自</a:t>
            </a:r>
            <a:r>
              <a:rPr lang="en-US" altLang="zh-CN" sz="2400" b="1">
                <a:latin typeface="楷体_GB2312"/>
                <a:ea typeface="楷体_GB2312"/>
                <a:cs typeface="楷体_GB2312"/>
              </a:rPr>
              <a:t>2012</a:t>
            </a:r>
            <a:r>
              <a:rPr lang="zh-CN" altLang="en-US" sz="2400" b="1">
                <a:latin typeface="楷体_GB2312"/>
                <a:ea typeface="楷体_GB2312"/>
                <a:cs typeface="楷体_GB2312"/>
              </a:rPr>
              <a:t>年获得药物临床试验批件以来，</a:t>
            </a:r>
            <a:r>
              <a:rPr lang="zh-CN" altLang="en-US" sz="2400" b="1">
                <a:solidFill>
                  <a:srgbClr val="0000CC"/>
                </a:solidFill>
                <a:latin typeface="楷体_GB2312"/>
                <a:ea typeface="楷体_GB2312"/>
                <a:cs typeface="楷体_GB2312"/>
              </a:rPr>
              <a:t>西芪补血颗粒正在开展</a:t>
            </a:r>
            <a:r>
              <a:rPr lang="en-US" altLang="zh-CN" sz="2800" b="1">
                <a:solidFill>
                  <a:srgbClr val="FF0000"/>
                </a:solidFill>
                <a:latin typeface="楷体_GB2312"/>
                <a:ea typeface="楷体_GB2312"/>
                <a:cs typeface="楷体_GB2312"/>
              </a:rPr>
              <a:t>II</a:t>
            </a:r>
            <a:r>
              <a:rPr lang="zh-CN" altLang="en-US" sz="2800" b="1">
                <a:solidFill>
                  <a:srgbClr val="FF0000"/>
                </a:solidFill>
                <a:latin typeface="楷体_GB2312"/>
                <a:ea typeface="楷体_GB2312"/>
                <a:cs typeface="楷体_GB2312"/>
              </a:rPr>
              <a:t>期临床试验</a:t>
            </a:r>
            <a:endParaRPr lang="en-US" altLang="zh-CN" sz="2400" b="1">
              <a:solidFill>
                <a:srgbClr val="FF0000"/>
              </a:solidFill>
              <a:latin typeface="楷体_GB2312"/>
              <a:ea typeface="楷体_GB2312"/>
              <a:cs typeface="楷体_GB2312"/>
            </a:endParaRPr>
          </a:p>
        </p:txBody>
      </p:sp>
      <p:sp>
        <p:nvSpPr>
          <p:cNvPr id="9" name="矩形 8"/>
          <p:cNvSpPr/>
          <p:nvPr/>
        </p:nvSpPr>
        <p:spPr>
          <a:xfrm>
            <a:off x="2214563" y="4008438"/>
            <a:ext cx="3643312" cy="24923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nSpc>
                <a:spcPct val="130000"/>
              </a:lnSpc>
              <a:buClr>
                <a:srgbClr val="0000CC"/>
              </a:buClr>
              <a:buFont typeface="Wingdings" pitchFamily="2" charset="2"/>
              <a:buChar char="Ø"/>
              <a:defRPr/>
            </a:pPr>
            <a:r>
              <a:rPr lang="zh-CN" altLang="en-US" sz="2400" b="1" dirty="0">
                <a:solidFill>
                  <a:srgbClr val="000000"/>
                </a:solidFill>
                <a:latin typeface="楷体_GB2312" pitchFamily="49" charset="-122"/>
                <a:ea typeface="楷体_GB2312" pitchFamily="49" charset="-122"/>
              </a:rPr>
              <a:t>在治疗放化疗引起的白细胞减少症和免疫功能低下的方面显示出较好的疗效，已经成为</a:t>
            </a:r>
            <a:r>
              <a:rPr lang="zh-CN" altLang="en-US" sz="2400" b="1" dirty="0">
                <a:solidFill>
                  <a:srgbClr val="0000CC"/>
                </a:solidFill>
                <a:latin typeface="楷体_GB2312" pitchFamily="49" charset="-122"/>
                <a:ea typeface="楷体_GB2312" pitchFamily="49" charset="-122"/>
              </a:rPr>
              <a:t>配合放化疗治疗癌症患者的理想药物</a:t>
            </a:r>
            <a:r>
              <a:rPr lang="zh-CN" altLang="en-US" sz="2400" b="1" dirty="0">
                <a:solidFill>
                  <a:srgbClr val="000000"/>
                </a:solidFill>
                <a:latin typeface="楷体_GB2312" pitchFamily="49" charset="-122"/>
                <a:ea typeface="楷体_GB2312" pitchFamily="49" charset="-122"/>
              </a:rPr>
              <a:t>。</a:t>
            </a:r>
            <a:endParaRPr lang="zh-CN" altLang="en-US" sz="2000" dirty="0"/>
          </a:p>
        </p:txBody>
      </p:sp>
      <p:sp>
        <p:nvSpPr>
          <p:cNvPr id="10" name="矩形 9"/>
          <p:cNvSpPr/>
          <p:nvPr/>
        </p:nvSpPr>
        <p:spPr>
          <a:xfrm>
            <a:off x="2286000" y="2571750"/>
            <a:ext cx="3571875" cy="1200150"/>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zh-CN" altLang="en-US" sz="2400" b="1" dirty="0">
                <a:solidFill>
                  <a:schemeClr val="tx1"/>
                </a:solidFill>
              </a:rPr>
              <a:t>委托单位</a:t>
            </a:r>
            <a:endParaRPr lang="en-US" altLang="zh-CN" sz="2400" b="1" dirty="0">
              <a:solidFill>
                <a:schemeClr val="tx1"/>
              </a:solidFill>
            </a:endParaRPr>
          </a:p>
          <a:p>
            <a:pPr algn="ctr">
              <a:defRPr/>
            </a:pPr>
            <a:r>
              <a:rPr lang="zh-CN" altLang="en-US" sz="2400" b="1" dirty="0">
                <a:solidFill>
                  <a:srgbClr val="0000CC"/>
                </a:solidFill>
              </a:rPr>
              <a:t>北京中卫必成</a:t>
            </a:r>
            <a:endParaRPr lang="en-US" altLang="zh-CN" sz="2400" b="1" dirty="0">
              <a:solidFill>
                <a:srgbClr val="0000CC"/>
              </a:solidFill>
            </a:endParaRPr>
          </a:p>
          <a:p>
            <a:pPr algn="ctr">
              <a:defRPr/>
            </a:pPr>
            <a:r>
              <a:rPr lang="zh-CN" altLang="en-US" sz="2400" b="1" dirty="0">
                <a:solidFill>
                  <a:schemeClr val="tx1"/>
                </a:solidFill>
              </a:rPr>
              <a:t>国际医药科技有限公司</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3"/>
          <p:cNvSpPr txBox="1">
            <a:spLocks noChangeArrowheads="1"/>
          </p:cNvSpPr>
          <p:nvPr/>
        </p:nvSpPr>
        <p:spPr bwMode="gray">
          <a:xfrm>
            <a:off x="768350" y="139700"/>
            <a:ext cx="6303963" cy="646113"/>
          </a:xfrm>
          <a:prstGeom prst="rect">
            <a:avLst/>
          </a:prstGeom>
          <a:noFill/>
          <a:ln w="9525">
            <a:noFill/>
            <a:miter lim="800000"/>
            <a:headEnd/>
            <a:tailEnd/>
          </a:ln>
        </p:spPr>
        <p:txBody>
          <a:bodyPr>
            <a:spAutoFit/>
          </a:bodyPr>
          <a:lstStyle/>
          <a:p>
            <a:pPr eaLnBrk="0" hangingPunct="0"/>
            <a:r>
              <a:rPr lang="en-US" altLang="zh-CN" sz="3600" b="1">
                <a:solidFill>
                  <a:srgbClr val="000066"/>
                </a:solidFill>
                <a:ea typeface="黑体" pitchFamily="49" charset="-122"/>
              </a:rPr>
              <a:t>3.2 </a:t>
            </a:r>
            <a:r>
              <a:rPr lang="zh-CN" altLang="en-US" sz="3600" b="1">
                <a:solidFill>
                  <a:srgbClr val="000066"/>
                </a:solidFill>
                <a:ea typeface="黑体" pitchFamily="49" charset="-122"/>
              </a:rPr>
              <a:t>科研立项</a:t>
            </a:r>
          </a:p>
        </p:txBody>
      </p:sp>
      <p:sp>
        <p:nvSpPr>
          <p:cNvPr id="40962" name="AutoShape 7" descr="ANd9GcQbcZ_8R3avhJYFUIRC_uUypsh5GNehLpGbDWiY6yZRH9MMaNcH"/>
          <p:cNvSpPr>
            <a:spLocks noChangeAspect="1" noChangeArrowheads="1"/>
          </p:cNvSpPr>
          <p:nvPr/>
        </p:nvSpPr>
        <p:spPr bwMode="auto">
          <a:xfrm>
            <a:off x="4419600" y="3981450"/>
            <a:ext cx="304800" cy="304800"/>
          </a:xfrm>
          <a:prstGeom prst="rect">
            <a:avLst/>
          </a:prstGeom>
          <a:noFill/>
          <a:ln w="9525">
            <a:noFill/>
            <a:miter lim="800000"/>
            <a:headEnd/>
            <a:tailEnd/>
          </a:ln>
        </p:spPr>
        <p:txBody>
          <a:bodyPr/>
          <a:lstStyle/>
          <a:p>
            <a:endParaRPr lang="zh-CN" altLang="en-US">
              <a:ea typeface="微软雅黑" pitchFamily="34" charset="-122"/>
            </a:endParaRPr>
          </a:p>
        </p:txBody>
      </p:sp>
      <p:sp>
        <p:nvSpPr>
          <p:cNvPr id="40963" name="AutoShape 9" descr="ANd9GcQbcZ_8R3avhJYFUIRC_uUypsh5GNehLpGbDWiY6yZRH9MMaNcH"/>
          <p:cNvSpPr>
            <a:spLocks noChangeAspect="1" noChangeArrowheads="1"/>
          </p:cNvSpPr>
          <p:nvPr/>
        </p:nvSpPr>
        <p:spPr bwMode="auto">
          <a:xfrm>
            <a:off x="4419600" y="3981450"/>
            <a:ext cx="304800" cy="304800"/>
          </a:xfrm>
          <a:prstGeom prst="rect">
            <a:avLst/>
          </a:prstGeom>
          <a:noFill/>
          <a:ln w="9525">
            <a:noFill/>
            <a:miter lim="800000"/>
            <a:headEnd/>
            <a:tailEnd/>
          </a:ln>
        </p:spPr>
        <p:txBody>
          <a:bodyPr/>
          <a:lstStyle/>
          <a:p>
            <a:endParaRPr lang="zh-CN" altLang="en-US">
              <a:ea typeface="微软雅黑" pitchFamily="34" charset="-122"/>
            </a:endParaRPr>
          </a:p>
        </p:txBody>
      </p:sp>
      <p:sp>
        <p:nvSpPr>
          <p:cNvPr id="8" name="Rectangle 3"/>
          <p:cNvSpPr txBox="1">
            <a:spLocks/>
          </p:cNvSpPr>
          <p:nvPr/>
        </p:nvSpPr>
        <p:spPr bwMode="auto">
          <a:xfrm>
            <a:off x="285750" y="857250"/>
            <a:ext cx="8572500" cy="6000750"/>
          </a:xfrm>
          <a:prstGeom prst="rect">
            <a:avLst/>
          </a:prstGeom>
          <a:noFill/>
          <a:ln w="9525">
            <a:noFill/>
            <a:miter lim="800000"/>
            <a:headEnd/>
            <a:tailEnd/>
          </a:ln>
        </p:spPr>
        <p:txBody>
          <a:bodyPr/>
          <a:lstStyle/>
          <a:p>
            <a:pPr marL="457200" indent="-457200" eaLnBrk="0" hangingPunct="0">
              <a:spcBef>
                <a:spcPct val="20000"/>
              </a:spcBef>
              <a:buClr>
                <a:srgbClr val="FF0066"/>
              </a:buClr>
              <a:buFont typeface="Wingdings" pitchFamily="2" charset="2"/>
              <a:buChar char="Ø"/>
            </a:pPr>
            <a:r>
              <a:rPr lang="en-US" altLang="zh-CN" sz="2400" b="1">
                <a:latin typeface="Times New Roman" pitchFamily="18" charset="0"/>
                <a:ea typeface="楷体_GB2312"/>
                <a:cs typeface="Times New Roman" pitchFamily="18" charset="0"/>
              </a:rPr>
              <a:t>2013</a:t>
            </a:r>
            <a:r>
              <a:rPr lang="zh-CN" altLang="en-US" sz="2400" b="1">
                <a:latin typeface="Times New Roman" pitchFamily="18" charset="0"/>
                <a:ea typeface="楷体_GB2312"/>
                <a:cs typeface="Times New Roman" pitchFamily="18" charset="0"/>
              </a:rPr>
              <a:t>年以来，立项省部级以上课题 </a:t>
            </a:r>
            <a:r>
              <a:rPr lang="en-US" altLang="zh-CN" sz="2400" b="1">
                <a:solidFill>
                  <a:srgbClr val="FF0000"/>
                </a:solidFill>
                <a:latin typeface="Times New Roman" pitchFamily="18" charset="0"/>
                <a:ea typeface="楷体_GB2312"/>
                <a:cs typeface="Times New Roman" pitchFamily="18" charset="0"/>
              </a:rPr>
              <a:t>17</a:t>
            </a:r>
            <a:r>
              <a:rPr lang="zh-CN" altLang="en-US" sz="2400" b="1">
                <a:solidFill>
                  <a:srgbClr val="FF0000"/>
                </a:solidFill>
                <a:latin typeface="Times New Roman" pitchFamily="18" charset="0"/>
                <a:ea typeface="楷体_GB2312"/>
                <a:cs typeface="Times New Roman" pitchFamily="18" charset="0"/>
              </a:rPr>
              <a:t>项</a:t>
            </a:r>
            <a:r>
              <a:rPr lang="zh-CN" altLang="en-US" sz="2400" b="1">
                <a:latin typeface="Times New Roman" pitchFamily="18" charset="0"/>
                <a:ea typeface="楷体_GB2312"/>
                <a:cs typeface="Times New Roman" pitchFamily="18" charset="0"/>
              </a:rPr>
              <a:t>，总协议经费</a:t>
            </a:r>
            <a:r>
              <a:rPr lang="en-US" altLang="zh-CN" sz="2400" b="1">
                <a:solidFill>
                  <a:srgbClr val="FF0000"/>
                </a:solidFill>
                <a:latin typeface="Times New Roman" pitchFamily="18" charset="0"/>
                <a:ea typeface="楷体_GB2312"/>
                <a:cs typeface="Times New Roman" pitchFamily="18" charset="0"/>
              </a:rPr>
              <a:t>2857</a:t>
            </a:r>
            <a:r>
              <a:rPr lang="zh-CN" altLang="en-US" sz="2400" b="1">
                <a:solidFill>
                  <a:srgbClr val="FF0000"/>
                </a:solidFill>
                <a:latin typeface="Times New Roman" pitchFamily="18" charset="0"/>
                <a:ea typeface="楷体_GB2312"/>
                <a:cs typeface="Times New Roman" pitchFamily="18" charset="0"/>
              </a:rPr>
              <a:t>万元</a:t>
            </a:r>
            <a:r>
              <a:rPr lang="zh-CN" altLang="en-US" sz="2400" b="1">
                <a:latin typeface="Times New Roman" pitchFamily="18" charset="0"/>
                <a:ea typeface="楷体_GB2312"/>
                <a:cs typeface="Times New Roman" pitchFamily="18" charset="0"/>
              </a:rPr>
              <a:t>。其中：</a:t>
            </a:r>
          </a:p>
          <a:p>
            <a:pPr marL="742950" lvl="1" indent="-285750" eaLnBrk="0" hangingPunct="0">
              <a:lnSpc>
                <a:spcPct val="150000"/>
              </a:lnSpc>
              <a:spcBef>
                <a:spcPct val="20000"/>
              </a:spcBef>
              <a:buClr>
                <a:srgbClr val="FF0066"/>
              </a:buClr>
              <a:buSzPct val="75000"/>
              <a:buFont typeface="Wingdings" pitchFamily="2" charset="2"/>
              <a:buChar char="l"/>
            </a:pPr>
            <a:r>
              <a:rPr lang="zh-CN" altLang="en-US" sz="2000" b="1">
                <a:latin typeface="Times New Roman" pitchFamily="18" charset="0"/>
                <a:ea typeface="微软雅黑" pitchFamily="34" charset="-122"/>
                <a:cs typeface="Times New Roman" pitchFamily="18" charset="0"/>
              </a:rPr>
              <a:t>国家自然科学基金项目</a:t>
            </a:r>
            <a:r>
              <a:rPr lang="en-US" altLang="zh-CN" sz="2000" b="1">
                <a:latin typeface="Times New Roman" pitchFamily="18" charset="0"/>
                <a:ea typeface="微软雅黑" pitchFamily="34" charset="-122"/>
                <a:cs typeface="Times New Roman" pitchFamily="18" charset="0"/>
              </a:rPr>
              <a:t>——</a:t>
            </a:r>
            <a:r>
              <a:rPr lang="en-US" altLang="zh-CN" sz="2000" b="1">
                <a:solidFill>
                  <a:srgbClr val="FF0000"/>
                </a:solidFill>
                <a:latin typeface="Times New Roman" pitchFamily="18" charset="0"/>
                <a:ea typeface="微软雅黑" pitchFamily="34" charset="-122"/>
                <a:cs typeface="Times New Roman" pitchFamily="18" charset="0"/>
              </a:rPr>
              <a:t>6</a:t>
            </a:r>
            <a:r>
              <a:rPr lang="zh-CN" altLang="en-US" sz="2000" b="1">
                <a:solidFill>
                  <a:srgbClr val="FF0000"/>
                </a:solidFill>
                <a:latin typeface="Times New Roman" pitchFamily="18" charset="0"/>
                <a:ea typeface="微软雅黑" pitchFamily="34" charset="-122"/>
                <a:cs typeface="Times New Roman" pitchFamily="18" charset="0"/>
              </a:rPr>
              <a:t>项</a:t>
            </a:r>
          </a:p>
          <a:p>
            <a:pPr marL="742950" lvl="1" indent="-285750" eaLnBrk="0" hangingPunct="0">
              <a:lnSpc>
                <a:spcPct val="150000"/>
              </a:lnSpc>
              <a:spcBef>
                <a:spcPct val="20000"/>
              </a:spcBef>
              <a:buClr>
                <a:srgbClr val="FF0066"/>
              </a:buClr>
              <a:buSzPct val="75000"/>
              <a:buFont typeface="Wingdings" pitchFamily="2" charset="2"/>
              <a:buChar char="l"/>
            </a:pPr>
            <a:r>
              <a:rPr lang="zh-CN" altLang="en-US" sz="2000" b="1">
                <a:latin typeface="Times New Roman" pitchFamily="18" charset="0"/>
                <a:ea typeface="微软雅黑" pitchFamily="34" charset="-122"/>
                <a:cs typeface="Times New Roman" pitchFamily="18" charset="0"/>
              </a:rPr>
              <a:t>国家级火炬计划项目</a:t>
            </a:r>
            <a:r>
              <a:rPr lang="en-US" altLang="zh-CN" sz="2000" b="1">
                <a:latin typeface="Times New Roman" pitchFamily="18" charset="0"/>
                <a:ea typeface="微软雅黑" pitchFamily="34" charset="-122"/>
                <a:cs typeface="Times New Roman" pitchFamily="18" charset="0"/>
              </a:rPr>
              <a:t>——</a:t>
            </a:r>
            <a:r>
              <a:rPr lang="en-US" altLang="zh-CN" sz="2000" b="1">
                <a:solidFill>
                  <a:srgbClr val="FF0000"/>
                </a:solidFill>
                <a:latin typeface="Times New Roman" pitchFamily="18" charset="0"/>
                <a:ea typeface="微软雅黑" pitchFamily="34" charset="-122"/>
                <a:cs typeface="Times New Roman" pitchFamily="18" charset="0"/>
              </a:rPr>
              <a:t>1</a:t>
            </a:r>
            <a:r>
              <a:rPr lang="zh-CN" altLang="en-US" sz="2000" b="1">
                <a:solidFill>
                  <a:srgbClr val="FF0000"/>
                </a:solidFill>
                <a:latin typeface="Times New Roman" pitchFamily="18" charset="0"/>
                <a:ea typeface="微软雅黑" pitchFamily="34" charset="-122"/>
                <a:cs typeface="Times New Roman" pitchFamily="18" charset="0"/>
              </a:rPr>
              <a:t>项</a:t>
            </a:r>
            <a:endParaRPr lang="en-US" altLang="zh-CN" sz="2000" b="1">
              <a:solidFill>
                <a:srgbClr val="FF0000"/>
              </a:solidFill>
              <a:latin typeface="Times New Roman" pitchFamily="18" charset="0"/>
              <a:ea typeface="微软雅黑" pitchFamily="34" charset="-122"/>
              <a:cs typeface="Times New Roman" pitchFamily="18" charset="0"/>
            </a:endParaRPr>
          </a:p>
          <a:p>
            <a:pPr marL="1143000" lvl="2" indent="-228600" eaLnBrk="0" hangingPunct="0">
              <a:lnSpc>
                <a:spcPct val="150000"/>
              </a:lnSpc>
              <a:spcBef>
                <a:spcPct val="20000"/>
              </a:spcBef>
              <a:buClr>
                <a:srgbClr val="0033CC"/>
              </a:buClr>
              <a:buSzPct val="75000"/>
              <a:buFont typeface="Wingdings" pitchFamily="2" charset="2"/>
              <a:buChar char="ü"/>
            </a:pPr>
            <a:r>
              <a:rPr lang="zh-CN" altLang="en-US" sz="2000" b="1">
                <a:solidFill>
                  <a:srgbClr val="0000FF"/>
                </a:solidFill>
                <a:latin typeface="Times New Roman" pitchFamily="18" charset="0"/>
                <a:ea typeface="楷体_GB2312"/>
                <a:cs typeface="Times New Roman" pitchFamily="18" charset="0"/>
              </a:rPr>
              <a:t>润肺膏技术升级及产业化（</a:t>
            </a:r>
            <a:r>
              <a:rPr lang="en-US" altLang="zh-CN" sz="2000" b="1">
                <a:solidFill>
                  <a:srgbClr val="FF0000"/>
                </a:solidFill>
                <a:latin typeface="Times New Roman" pitchFamily="18" charset="0"/>
                <a:ea typeface="楷体_GB2312"/>
                <a:cs typeface="Times New Roman" pitchFamily="18" charset="0"/>
              </a:rPr>
              <a:t>100</a:t>
            </a:r>
            <a:r>
              <a:rPr lang="zh-CN" altLang="en-US" sz="2000" b="1">
                <a:solidFill>
                  <a:srgbClr val="FF0000"/>
                </a:solidFill>
                <a:latin typeface="Times New Roman" pitchFamily="18" charset="0"/>
                <a:ea typeface="楷体_GB2312"/>
                <a:cs typeface="Times New Roman" pitchFamily="18" charset="0"/>
              </a:rPr>
              <a:t>万</a:t>
            </a:r>
            <a:r>
              <a:rPr lang="zh-CN" altLang="en-US" sz="2000" b="1">
                <a:solidFill>
                  <a:srgbClr val="0000FF"/>
                </a:solidFill>
                <a:latin typeface="Times New Roman" pitchFamily="18" charset="0"/>
                <a:ea typeface="楷体_GB2312"/>
                <a:cs typeface="Times New Roman" pitchFamily="18" charset="0"/>
              </a:rPr>
              <a:t>）</a:t>
            </a:r>
            <a:endParaRPr lang="zh-CN" altLang="en-US" sz="2000" b="1">
              <a:solidFill>
                <a:srgbClr val="7575D1"/>
              </a:solidFill>
              <a:latin typeface="Times New Roman" pitchFamily="18" charset="0"/>
              <a:ea typeface="微软雅黑" pitchFamily="34" charset="-122"/>
              <a:cs typeface="Times New Roman" pitchFamily="18" charset="0"/>
            </a:endParaRPr>
          </a:p>
          <a:p>
            <a:pPr marL="742950" lvl="1" indent="-285750" eaLnBrk="0" hangingPunct="0">
              <a:lnSpc>
                <a:spcPct val="150000"/>
              </a:lnSpc>
              <a:spcBef>
                <a:spcPct val="20000"/>
              </a:spcBef>
              <a:buClr>
                <a:srgbClr val="FF0066"/>
              </a:buClr>
              <a:buSzPct val="75000"/>
              <a:buFont typeface="Wingdings" pitchFamily="2" charset="2"/>
              <a:buChar char="l"/>
            </a:pPr>
            <a:r>
              <a:rPr lang="zh-CN" altLang="en-US" sz="2000" b="1">
                <a:latin typeface="Times New Roman" pitchFamily="18" charset="0"/>
                <a:ea typeface="微软雅黑" pitchFamily="34" charset="-122"/>
                <a:cs typeface="Times New Roman" pitchFamily="18" charset="0"/>
              </a:rPr>
              <a:t>山东省自主创新专项</a:t>
            </a:r>
            <a:r>
              <a:rPr lang="en-US" altLang="zh-CN" sz="2000" b="1">
                <a:latin typeface="Times New Roman" pitchFamily="18" charset="0"/>
                <a:ea typeface="微软雅黑" pitchFamily="34" charset="-122"/>
                <a:cs typeface="Times New Roman" pitchFamily="18" charset="0"/>
              </a:rPr>
              <a:t>——</a:t>
            </a:r>
            <a:r>
              <a:rPr lang="en-US" altLang="zh-CN" sz="2000" b="1">
                <a:solidFill>
                  <a:srgbClr val="FF0000"/>
                </a:solidFill>
                <a:latin typeface="Times New Roman" pitchFamily="18" charset="0"/>
                <a:ea typeface="微软雅黑" pitchFamily="34" charset="-122"/>
                <a:cs typeface="Times New Roman" pitchFamily="18" charset="0"/>
              </a:rPr>
              <a:t>3</a:t>
            </a:r>
            <a:r>
              <a:rPr lang="zh-CN" altLang="en-US" sz="2000" b="1">
                <a:solidFill>
                  <a:srgbClr val="FF0000"/>
                </a:solidFill>
                <a:latin typeface="Times New Roman" pitchFamily="18" charset="0"/>
                <a:ea typeface="微软雅黑" pitchFamily="34" charset="-122"/>
                <a:cs typeface="Times New Roman" pitchFamily="18" charset="0"/>
              </a:rPr>
              <a:t>项</a:t>
            </a:r>
            <a:endParaRPr lang="en-US" altLang="zh-CN" sz="2000" b="1">
              <a:solidFill>
                <a:srgbClr val="FF0000"/>
              </a:solidFill>
              <a:latin typeface="Times New Roman" pitchFamily="18" charset="0"/>
              <a:ea typeface="微软雅黑" pitchFamily="34" charset="-122"/>
              <a:cs typeface="Times New Roman" pitchFamily="18" charset="0"/>
            </a:endParaRPr>
          </a:p>
          <a:p>
            <a:pPr marL="1143000" lvl="2" indent="-228600" eaLnBrk="0" hangingPunct="0">
              <a:lnSpc>
                <a:spcPct val="150000"/>
              </a:lnSpc>
              <a:spcBef>
                <a:spcPct val="20000"/>
              </a:spcBef>
              <a:buClr>
                <a:srgbClr val="0033CC"/>
              </a:buClr>
              <a:buSzPct val="75000"/>
              <a:buFont typeface="Wingdings" pitchFamily="2" charset="2"/>
              <a:buChar char="ü"/>
            </a:pPr>
            <a:r>
              <a:rPr lang="zh-CN" altLang="en-US" sz="2000" b="1">
                <a:solidFill>
                  <a:srgbClr val="0000CC"/>
                </a:solidFill>
                <a:latin typeface="Times New Roman" pitchFamily="18" charset="0"/>
                <a:ea typeface="楷体_GB2312"/>
                <a:cs typeface="Times New Roman" pitchFamily="18" charset="0"/>
              </a:rPr>
              <a:t>名优大品种通痹胶囊工艺改进和质量提高 </a:t>
            </a:r>
            <a:r>
              <a:rPr lang="en-US" altLang="zh-CN" b="1">
                <a:solidFill>
                  <a:srgbClr val="0000CC"/>
                </a:solidFill>
                <a:latin typeface="Times New Roman" pitchFamily="18" charset="0"/>
                <a:ea typeface="楷体_GB2312"/>
                <a:cs typeface="Times New Roman" pitchFamily="18" charset="0"/>
              </a:rPr>
              <a:t>(</a:t>
            </a:r>
            <a:r>
              <a:rPr lang="en-US" altLang="zh-CN" b="1">
                <a:solidFill>
                  <a:srgbClr val="FF0000"/>
                </a:solidFill>
                <a:latin typeface="Times New Roman" pitchFamily="18" charset="0"/>
                <a:ea typeface="楷体_GB2312"/>
                <a:cs typeface="Times New Roman" pitchFamily="18" charset="0"/>
              </a:rPr>
              <a:t>2000</a:t>
            </a:r>
            <a:r>
              <a:rPr lang="zh-CN" altLang="en-US" b="1">
                <a:solidFill>
                  <a:srgbClr val="FF0000"/>
                </a:solidFill>
                <a:latin typeface="Times New Roman" pitchFamily="18" charset="0"/>
                <a:ea typeface="楷体_GB2312"/>
                <a:cs typeface="Times New Roman" pitchFamily="18" charset="0"/>
              </a:rPr>
              <a:t>万</a:t>
            </a:r>
            <a:r>
              <a:rPr lang="en-US" altLang="zh-CN" b="1">
                <a:solidFill>
                  <a:srgbClr val="0000CC"/>
                </a:solidFill>
                <a:latin typeface="Times New Roman" pitchFamily="18" charset="0"/>
                <a:ea typeface="楷体_GB2312"/>
                <a:cs typeface="Times New Roman" pitchFamily="18" charset="0"/>
              </a:rPr>
              <a:t>)</a:t>
            </a:r>
            <a:endParaRPr lang="zh-CN" altLang="en-US" b="1">
              <a:solidFill>
                <a:srgbClr val="0000CC"/>
              </a:solidFill>
              <a:latin typeface="Times New Roman" pitchFamily="18" charset="0"/>
              <a:ea typeface="楷体_GB2312"/>
              <a:cs typeface="Times New Roman" pitchFamily="18" charset="0"/>
            </a:endParaRPr>
          </a:p>
          <a:p>
            <a:pPr marL="1143000" lvl="2" indent="-228600" eaLnBrk="0" hangingPunct="0">
              <a:lnSpc>
                <a:spcPct val="150000"/>
              </a:lnSpc>
              <a:spcBef>
                <a:spcPct val="20000"/>
              </a:spcBef>
              <a:buClr>
                <a:srgbClr val="0033CC"/>
              </a:buClr>
              <a:buSzPct val="75000"/>
              <a:buFont typeface="Wingdings" pitchFamily="2" charset="2"/>
              <a:buChar char="ü"/>
            </a:pPr>
            <a:r>
              <a:rPr lang="zh-CN" altLang="en-US" sz="2000" b="1">
                <a:solidFill>
                  <a:srgbClr val="0000CC"/>
                </a:solidFill>
                <a:latin typeface="Times New Roman" pitchFamily="18" charset="0"/>
                <a:ea typeface="楷体_GB2312"/>
                <a:cs typeface="Times New Roman" pitchFamily="18" charset="0"/>
              </a:rPr>
              <a:t>高附加值海洋生物制品海胆多糖的研究与开发 </a:t>
            </a:r>
            <a:r>
              <a:rPr lang="en-US" altLang="zh-CN" b="1">
                <a:solidFill>
                  <a:srgbClr val="0000CC"/>
                </a:solidFill>
                <a:latin typeface="Times New Roman" pitchFamily="18" charset="0"/>
                <a:ea typeface="楷体_GB2312"/>
                <a:cs typeface="Times New Roman" pitchFamily="18" charset="0"/>
              </a:rPr>
              <a:t>(</a:t>
            </a:r>
            <a:r>
              <a:rPr lang="en-US" altLang="zh-CN" b="1">
                <a:solidFill>
                  <a:srgbClr val="FF0000"/>
                </a:solidFill>
                <a:latin typeface="Times New Roman" pitchFamily="18" charset="0"/>
                <a:ea typeface="楷体_GB2312"/>
                <a:cs typeface="Times New Roman" pitchFamily="18" charset="0"/>
              </a:rPr>
              <a:t>100</a:t>
            </a:r>
            <a:r>
              <a:rPr lang="zh-CN" altLang="en-US" b="1">
                <a:solidFill>
                  <a:srgbClr val="FF0000"/>
                </a:solidFill>
                <a:latin typeface="Times New Roman" pitchFamily="18" charset="0"/>
                <a:ea typeface="楷体_GB2312"/>
                <a:cs typeface="Times New Roman" pitchFamily="18" charset="0"/>
              </a:rPr>
              <a:t>万</a:t>
            </a:r>
            <a:r>
              <a:rPr lang="en-US" altLang="zh-CN" b="1">
                <a:solidFill>
                  <a:srgbClr val="0000CC"/>
                </a:solidFill>
                <a:latin typeface="Times New Roman" pitchFamily="18" charset="0"/>
                <a:ea typeface="楷体_GB2312"/>
                <a:cs typeface="Times New Roman" pitchFamily="18" charset="0"/>
              </a:rPr>
              <a:t>)</a:t>
            </a:r>
          </a:p>
          <a:p>
            <a:pPr marL="1143000" lvl="2" indent="-228600" eaLnBrk="0" hangingPunct="0">
              <a:lnSpc>
                <a:spcPct val="150000"/>
              </a:lnSpc>
              <a:spcBef>
                <a:spcPct val="20000"/>
              </a:spcBef>
              <a:buClr>
                <a:srgbClr val="0033CC"/>
              </a:buClr>
              <a:buSzPct val="75000"/>
              <a:buFont typeface="Wingdings" pitchFamily="2" charset="2"/>
              <a:buChar char="ü"/>
            </a:pPr>
            <a:r>
              <a:rPr lang="zh-CN" altLang="en-US" sz="2000" b="1">
                <a:solidFill>
                  <a:srgbClr val="0000CC"/>
                </a:solidFill>
                <a:latin typeface="Times New Roman" pitchFamily="18" charset="0"/>
                <a:ea typeface="微软雅黑" pitchFamily="34" charset="-122"/>
                <a:cs typeface="Times New Roman" pitchFamily="18" charset="0"/>
              </a:rPr>
              <a:t>抗菌消炎</a:t>
            </a:r>
            <a:r>
              <a:rPr lang="en-US" altLang="zh-CN" sz="2000" b="1">
                <a:solidFill>
                  <a:srgbClr val="0000CC"/>
                </a:solidFill>
                <a:latin typeface="Times New Roman" pitchFamily="18" charset="0"/>
                <a:ea typeface="微软雅黑" pitchFamily="34" charset="-122"/>
                <a:cs typeface="Times New Roman" pitchFamily="18" charset="0"/>
              </a:rPr>
              <a:t>1</a:t>
            </a:r>
            <a:r>
              <a:rPr lang="zh-CN" altLang="en-US" sz="2000" b="1">
                <a:solidFill>
                  <a:srgbClr val="0000CC"/>
                </a:solidFill>
                <a:latin typeface="Times New Roman" pitchFamily="18" charset="0"/>
                <a:ea typeface="微软雅黑" pitchFamily="34" charset="-122"/>
                <a:cs typeface="Times New Roman" pitchFamily="18" charset="0"/>
              </a:rPr>
              <a:t>类新药青环海蛇</a:t>
            </a:r>
            <a:r>
              <a:rPr lang="en-US" altLang="zh-CN" sz="2000" b="1">
                <a:solidFill>
                  <a:srgbClr val="0000CC"/>
                </a:solidFill>
                <a:latin typeface="Times New Roman" pitchFamily="18" charset="0"/>
                <a:ea typeface="微软雅黑" pitchFamily="34" charset="-122"/>
                <a:cs typeface="Times New Roman" pitchFamily="18" charset="0"/>
              </a:rPr>
              <a:t>Hc-C</a:t>
            </a:r>
            <a:r>
              <a:rPr lang="zh-CN" altLang="en-US" sz="2000" b="1">
                <a:solidFill>
                  <a:srgbClr val="0000CC"/>
                </a:solidFill>
                <a:latin typeface="Times New Roman" pitchFamily="18" charset="0"/>
                <a:ea typeface="微软雅黑" pitchFamily="34" charset="-122"/>
                <a:cs typeface="Times New Roman" pitchFamily="18" charset="0"/>
              </a:rPr>
              <a:t>肽凝胶剂的研发</a:t>
            </a:r>
            <a:r>
              <a:rPr lang="en-US" altLang="zh-CN" sz="2000" b="1">
                <a:solidFill>
                  <a:srgbClr val="0000CC"/>
                </a:solidFill>
                <a:latin typeface="Times New Roman" pitchFamily="18" charset="0"/>
                <a:ea typeface="楷体_GB2312"/>
                <a:cs typeface="楷体_GB2312"/>
              </a:rPr>
              <a:t>(</a:t>
            </a:r>
            <a:r>
              <a:rPr lang="en-US" altLang="zh-CN" sz="2000" b="1">
                <a:solidFill>
                  <a:srgbClr val="FF0000"/>
                </a:solidFill>
                <a:latin typeface="Times New Roman" pitchFamily="18" charset="0"/>
                <a:ea typeface="楷体_GB2312"/>
                <a:cs typeface="楷体_GB2312"/>
              </a:rPr>
              <a:t>300</a:t>
            </a:r>
            <a:r>
              <a:rPr lang="zh-CN" altLang="en-US" sz="2000" b="1">
                <a:solidFill>
                  <a:srgbClr val="FF0000"/>
                </a:solidFill>
                <a:latin typeface="Times New Roman" pitchFamily="18" charset="0"/>
                <a:ea typeface="楷体_GB2312"/>
                <a:cs typeface="楷体_GB2312"/>
              </a:rPr>
              <a:t>万</a:t>
            </a:r>
            <a:r>
              <a:rPr lang="en-US" altLang="zh-CN" sz="2000" b="1">
                <a:solidFill>
                  <a:srgbClr val="0000CC"/>
                </a:solidFill>
                <a:latin typeface="Times New Roman" pitchFamily="18" charset="0"/>
                <a:ea typeface="楷体_GB2312"/>
                <a:cs typeface="楷体_GB2312"/>
              </a:rPr>
              <a:t>)</a:t>
            </a:r>
            <a:endParaRPr lang="en-US" altLang="zh-CN" sz="2000" b="1">
              <a:solidFill>
                <a:srgbClr val="0000CC"/>
              </a:solidFill>
              <a:latin typeface="Times New Roman" pitchFamily="18" charset="0"/>
              <a:ea typeface="微软雅黑" pitchFamily="34" charset="-122"/>
            </a:endParaRPr>
          </a:p>
          <a:p>
            <a:pPr marL="742950" lvl="1" indent="-285750" eaLnBrk="0" hangingPunct="0">
              <a:lnSpc>
                <a:spcPct val="150000"/>
              </a:lnSpc>
              <a:spcBef>
                <a:spcPct val="20000"/>
              </a:spcBef>
              <a:buClr>
                <a:srgbClr val="FF0066"/>
              </a:buClr>
              <a:buSzPct val="75000"/>
              <a:buFont typeface="Wingdings" pitchFamily="2" charset="2"/>
              <a:buChar char="l"/>
            </a:pPr>
            <a:r>
              <a:rPr lang="zh-CN" altLang="en-US" sz="2000" b="1">
                <a:latin typeface="Times New Roman" pitchFamily="18" charset="0"/>
                <a:ea typeface="微软雅黑" pitchFamily="34" charset="-122"/>
              </a:rPr>
              <a:t>山东省自然科学基金</a:t>
            </a:r>
            <a:r>
              <a:rPr lang="en-US" altLang="zh-CN" sz="2000" b="1">
                <a:latin typeface="Times New Roman" pitchFamily="18" charset="0"/>
                <a:ea typeface="微软雅黑" pitchFamily="34" charset="-122"/>
              </a:rPr>
              <a:t>——</a:t>
            </a:r>
            <a:r>
              <a:rPr lang="en-US" altLang="zh-CN" sz="2000" b="1">
                <a:solidFill>
                  <a:srgbClr val="FF0000"/>
                </a:solidFill>
                <a:latin typeface="Times New Roman" pitchFamily="18" charset="0"/>
                <a:ea typeface="微软雅黑" pitchFamily="34" charset="-122"/>
              </a:rPr>
              <a:t>7</a:t>
            </a:r>
            <a:r>
              <a:rPr lang="zh-CN" altLang="en-US" sz="2000" b="1">
                <a:solidFill>
                  <a:srgbClr val="FF0000"/>
                </a:solidFill>
                <a:latin typeface="Times New Roman" pitchFamily="18" charset="0"/>
                <a:ea typeface="微软雅黑" pitchFamily="34" charset="-122"/>
              </a:rPr>
              <a:t>项</a:t>
            </a:r>
            <a:endParaRPr lang="en-US" altLang="zh-CN" sz="2000" b="1">
              <a:solidFill>
                <a:srgbClr val="FF0000"/>
              </a:solidFill>
              <a:latin typeface="Times New Roman" pitchFamily="18" charset="0"/>
              <a:ea typeface="微软雅黑" pitchFamily="34" charset="-122"/>
            </a:endParaRPr>
          </a:p>
          <a:p>
            <a:pPr marL="742950" lvl="1" indent="-285750" eaLnBrk="0" hangingPunct="0">
              <a:lnSpc>
                <a:spcPct val="150000"/>
              </a:lnSpc>
              <a:spcBef>
                <a:spcPct val="20000"/>
              </a:spcBef>
              <a:buClr>
                <a:srgbClr val="FF0066"/>
              </a:buClr>
              <a:buSzPct val="75000"/>
              <a:buFont typeface="Wingdings" pitchFamily="2" charset="2"/>
              <a:buChar char="l"/>
            </a:pPr>
            <a:r>
              <a:rPr lang="zh-CN" altLang="en-US" sz="2000" b="1">
                <a:latin typeface="Times New Roman" pitchFamily="18" charset="0"/>
                <a:ea typeface="微软雅黑" pitchFamily="34" charset="-122"/>
              </a:rPr>
              <a:t>烟台市科技计划及横向课题</a:t>
            </a:r>
            <a:r>
              <a:rPr lang="en-US" altLang="zh-CN" sz="2000" b="1">
                <a:latin typeface="Times New Roman" pitchFamily="18" charset="0"/>
                <a:ea typeface="微软雅黑" pitchFamily="34" charset="-122"/>
              </a:rPr>
              <a:t>——</a:t>
            </a:r>
            <a:r>
              <a:rPr lang="en-US" altLang="zh-CN" sz="2000" b="1">
                <a:solidFill>
                  <a:srgbClr val="FF0000"/>
                </a:solidFill>
                <a:latin typeface="Times New Roman" pitchFamily="18" charset="0"/>
                <a:ea typeface="微软雅黑" pitchFamily="34" charset="-122"/>
              </a:rPr>
              <a:t>3</a:t>
            </a:r>
            <a:r>
              <a:rPr lang="zh-CN" altLang="en-US" sz="2000" b="1">
                <a:solidFill>
                  <a:srgbClr val="FF0000"/>
                </a:solidFill>
                <a:latin typeface="Times New Roman" pitchFamily="18" charset="0"/>
                <a:ea typeface="微软雅黑" pitchFamily="34" charset="-122"/>
              </a:rPr>
              <a:t>项</a:t>
            </a:r>
          </a:p>
        </p:txBody>
      </p:sp>
      <p:sp>
        <p:nvSpPr>
          <p:cNvPr id="40965" name="Rectangle 7"/>
          <p:cNvSpPr>
            <a:spLocks noChangeArrowheads="1"/>
          </p:cNvSpPr>
          <p:nvPr/>
        </p:nvSpPr>
        <p:spPr bwMode="auto">
          <a:xfrm>
            <a:off x="0" y="785813"/>
            <a:ext cx="9144000" cy="71437"/>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 calcmode="lin" valueType="num">
                                      <p:cBhvr additive="base">
                                        <p:cTn id="16"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 calcmode="lin" valueType="num">
                                      <p:cBhvr additive="base">
                                        <p:cTn id="20"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 calcmode="lin" valueType="num">
                                      <p:cBhvr additive="base">
                                        <p:cTn id="24"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 calcmode="lin" valueType="num">
                                      <p:cBhvr additive="base">
                                        <p:cTn id="28"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 calcmode="lin" valueType="num">
                                      <p:cBhvr additive="base">
                                        <p:cTn id="32"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 calcmode="lin" valueType="num">
                                      <p:cBhvr additive="base">
                                        <p:cTn id="36"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7" end="7"/>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8">
                                            <p:txEl>
                                              <p:pRg st="8" end="8"/>
                                            </p:txEl>
                                          </p:spTgt>
                                        </p:tgtEl>
                                        <p:attrNameLst>
                                          <p:attrName>style.visibility</p:attrName>
                                        </p:attrNameLst>
                                      </p:cBhvr>
                                      <p:to>
                                        <p:strVal val="visible"/>
                                      </p:to>
                                    </p:set>
                                    <p:anim calcmode="lin" valueType="num">
                                      <p:cBhvr additive="base">
                                        <p:cTn id="40"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8">
                                            <p:txEl>
                                              <p:pRg st="8" end="8"/>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8">
                                            <p:txEl>
                                              <p:pRg st="9" end="9"/>
                                            </p:txEl>
                                          </p:spTgt>
                                        </p:tgtEl>
                                        <p:attrNameLst>
                                          <p:attrName>style.visibility</p:attrName>
                                        </p:attrNameLst>
                                      </p:cBhvr>
                                      <p:to>
                                        <p:strVal val="visible"/>
                                      </p:to>
                                    </p:set>
                                    <p:anim calcmode="lin" valueType="num">
                                      <p:cBhvr additive="base">
                                        <p:cTn id="44"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3"/>
          <p:cNvSpPr>
            <a:spLocks noChangeArrowheads="1"/>
          </p:cNvSpPr>
          <p:nvPr/>
        </p:nvSpPr>
        <p:spPr bwMode="auto">
          <a:xfrm>
            <a:off x="1403350" y="2492375"/>
            <a:ext cx="6413500" cy="519113"/>
          </a:xfrm>
          <a:prstGeom prst="rect">
            <a:avLst/>
          </a:prstGeom>
          <a:gradFill rotWithShape="1">
            <a:gsLst>
              <a:gs pos="0">
                <a:srgbClr val="6088C8"/>
              </a:gs>
              <a:gs pos="50000">
                <a:srgbClr val="99CCFF"/>
              </a:gs>
              <a:gs pos="100000">
                <a:srgbClr val="6088C8"/>
              </a:gs>
            </a:gsLst>
            <a:lin ang="5400000" scaled="1"/>
          </a:gradFill>
          <a:ln w="9525">
            <a:noFill/>
            <a:miter lim="800000"/>
            <a:headEnd/>
            <a:tailEnd/>
          </a:ln>
        </p:spPr>
        <p:txBody>
          <a:bodyPr lIns="91434" tIns="45717" rIns="91434" bIns="45717" anchor="ctr">
            <a:spAutoFit/>
          </a:bodyPr>
          <a:lstStyle/>
          <a:p>
            <a:pPr algn="ctr" fontAlgn="auto">
              <a:spcBef>
                <a:spcPts val="0"/>
              </a:spcBef>
              <a:spcAft>
                <a:spcPts val="0"/>
              </a:spcAft>
              <a:defRPr/>
            </a:pPr>
            <a:r>
              <a:rPr lang="zh-CN" altLang="en-US" sz="2800" dirty="0">
                <a:solidFill>
                  <a:srgbClr val="CC0000"/>
                </a:solidFill>
                <a:effectLst>
                  <a:outerShdw blurRad="38100" dist="38100" dir="2700000" algn="tl">
                    <a:srgbClr val="000000"/>
                  </a:outerShdw>
                </a:effectLst>
                <a:latin typeface="黑体" pitchFamily="49" charset="-122"/>
                <a:ea typeface="黑体" pitchFamily="49" charset="-122"/>
              </a:rPr>
              <a:t>立项山东省自主创新专项</a:t>
            </a:r>
            <a:r>
              <a:rPr lang="en-US" altLang="zh-CN" sz="2800" dirty="0">
                <a:solidFill>
                  <a:srgbClr val="CC0000"/>
                </a:solidFill>
                <a:effectLst>
                  <a:outerShdw blurRad="38100" dist="38100" dir="2700000" algn="tl">
                    <a:srgbClr val="000000"/>
                  </a:outerShdw>
                </a:effectLst>
                <a:latin typeface="黑体" pitchFamily="49" charset="-122"/>
                <a:ea typeface="黑体" pitchFamily="49" charset="-122"/>
              </a:rPr>
              <a:t>3</a:t>
            </a:r>
            <a:r>
              <a:rPr lang="zh-CN" altLang="en-US" sz="2800" dirty="0">
                <a:solidFill>
                  <a:srgbClr val="CC0000"/>
                </a:solidFill>
                <a:effectLst>
                  <a:outerShdw blurRad="38100" dist="38100" dir="2700000" algn="tl">
                    <a:srgbClr val="000000"/>
                  </a:outerShdw>
                </a:effectLst>
                <a:latin typeface="黑体" pitchFamily="49" charset="-122"/>
                <a:ea typeface="黑体" pitchFamily="49" charset="-122"/>
              </a:rPr>
              <a:t>项</a:t>
            </a:r>
          </a:p>
        </p:txBody>
      </p:sp>
      <p:graphicFrame>
        <p:nvGraphicFramePr>
          <p:cNvPr id="27708" name="Group 60"/>
          <p:cNvGraphicFramePr>
            <a:graphicFrameLocks noGrp="1"/>
          </p:cNvGraphicFramePr>
          <p:nvPr/>
        </p:nvGraphicFramePr>
        <p:xfrm>
          <a:off x="0" y="3357563"/>
          <a:ext cx="8777288" cy="3300412"/>
        </p:xfrm>
        <a:graphic>
          <a:graphicData uri="http://schemas.openxmlformats.org/drawingml/2006/table">
            <a:tbl>
              <a:tblPr/>
              <a:tblGrid>
                <a:gridCol w="774700"/>
                <a:gridCol w="3859213"/>
                <a:gridCol w="1849437"/>
                <a:gridCol w="998538"/>
                <a:gridCol w="1295400"/>
              </a:tblGrid>
              <a:tr h="1004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0000CC"/>
                          </a:solidFill>
                          <a:effectLst/>
                          <a:latin typeface="Times New Roman" pitchFamily="18" charset="0"/>
                          <a:ea typeface="楷体_GB2312"/>
                          <a:cs typeface="楷体_GB2312"/>
                        </a:rPr>
                        <a:t>序号</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_GB2312"/>
                          <a:cs typeface="楷体_GB2312"/>
                        </a:rPr>
                        <a:t>课题名称</a:t>
                      </a:r>
                    </a:p>
                  </a:txBody>
                  <a:tcPr marL="91434" marR="91434"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_GB2312"/>
                          <a:cs typeface="楷体_GB2312"/>
                        </a:rPr>
                        <a:t>立项时间</a:t>
                      </a:r>
                    </a:p>
                  </a:txBody>
                  <a:tcPr marL="91434" marR="91434"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_GB2312"/>
                          <a:cs typeface="楷体_GB2312"/>
                        </a:rPr>
                        <a:t>    经费（万元） </a:t>
                      </a:r>
                    </a:p>
                  </a:txBody>
                  <a:tcPr marL="91434" marR="91434"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_GB2312"/>
                          <a:cs typeface="楷体_GB2312"/>
                        </a:rPr>
                        <a:t>负责人</a:t>
                      </a:r>
                    </a:p>
                  </a:txBody>
                  <a:tcPr marL="91434" marR="91434"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5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0000CC"/>
                          </a:solidFill>
                          <a:effectLst/>
                          <a:latin typeface="Times New Roman" pitchFamily="18" charset="0"/>
                          <a:ea typeface="楷体_GB2312"/>
                          <a:cs typeface="楷体_GB2312"/>
                        </a:rPr>
                        <a:t>1</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CC"/>
                          </a:solidFill>
                          <a:effectLst/>
                          <a:latin typeface="Times New Roman" pitchFamily="18" charset="0"/>
                          <a:ea typeface="楷体_GB2312"/>
                          <a:cs typeface="楷体_GB2312"/>
                        </a:rPr>
                        <a:t>名优大品种通痹胶囊工艺改进和质量提高（</a:t>
                      </a:r>
                      <a:r>
                        <a:rPr kumimoji="0" lang="en-US" altLang="zh-CN" sz="2000" b="1" i="0" u="none" strike="noStrike" cap="none" normalizeH="0" baseline="0" smtClean="0">
                          <a:ln>
                            <a:noFill/>
                          </a:ln>
                          <a:solidFill>
                            <a:srgbClr val="0000CC"/>
                          </a:solidFill>
                          <a:effectLst/>
                          <a:latin typeface="Times New Roman" pitchFamily="18" charset="0"/>
                          <a:ea typeface="楷体_GB2312"/>
                          <a:cs typeface="楷体_GB2312"/>
                        </a:rPr>
                        <a:t>2013CXA20301</a:t>
                      </a:r>
                      <a:r>
                        <a:rPr kumimoji="0" lang="zh-CN" altLang="en-US" sz="2000" b="1" i="0" u="none" strike="noStrike" cap="none" normalizeH="0" baseline="0" smtClean="0">
                          <a:ln>
                            <a:noFill/>
                          </a:ln>
                          <a:solidFill>
                            <a:srgbClr val="0000CC"/>
                          </a:solidFill>
                          <a:effectLst/>
                          <a:latin typeface="Times New Roman" pitchFamily="18" charset="0"/>
                          <a:ea typeface="楷体_GB2312"/>
                          <a:cs typeface="楷体_GB2312"/>
                        </a:rPr>
                        <a:t>）</a:t>
                      </a:r>
                    </a:p>
                  </a:txBody>
                  <a:tcPr marL="91434" marR="91434"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FF3300"/>
                          </a:solidFill>
                          <a:effectLst/>
                          <a:latin typeface="Times New Roman" pitchFamily="18" charset="0"/>
                          <a:ea typeface="楷体_GB2312"/>
                          <a:cs typeface="楷体_GB2312"/>
                        </a:rPr>
                        <a:t>2013</a:t>
                      </a:r>
                    </a:p>
                  </a:txBody>
                  <a:tcPr marL="91434" marR="91434"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0000CC"/>
                          </a:solidFill>
                          <a:effectLst/>
                          <a:latin typeface="Times New Roman" pitchFamily="18" charset="0"/>
                          <a:ea typeface="楷体_GB2312"/>
                          <a:cs typeface="楷体_GB2312"/>
                        </a:rPr>
                        <a:t>2000</a:t>
                      </a:r>
                    </a:p>
                  </a:txBody>
                  <a:tcPr marL="91434" marR="91434"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00CC"/>
                          </a:solidFill>
                          <a:effectLst/>
                          <a:latin typeface="Times New Roman" pitchFamily="18" charset="0"/>
                          <a:ea typeface="楷体_GB2312"/>
                          <a:cs typeface="楷体_GB2312"/>
                        </a:rPr>
                        <a:t>渤海制药</a:t>
                      </a:r>
                      <a:endParaRPr kumimoji="0" lang="en-US" altLang="zh-CN" sz="1600" b="1" i="0" u="none" strike="noStrike" cap="none" normalizeH="0" baseline="0" smtClean="0">
                        <a:ln>
                          <a:noFill/>
                        </a:ln>
                        <a:solidFill>
                          <a:srgbClr val="0000CC"/>
                        </a:solidFill>
                        <a:effectLst/>
                        <a:latin typeface="Times New Roman" pitchFamily="18" charset="0"/>
                        <a:ea typeface="楷体_GB2312"/>
                        <a:cs typeface="楷体_GB231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00CC"/>
                          </a:solidFill>
                          <a:effectLst/>
                          <a:latin typeface="Times New Roman" pitchFamily="18" charset="0"/>
                          <a:ea typeface="楷体_GB2312"/>
                          <a:cs typeface="楷体_GB2312"/>
                        </a:rPr>
                        <a:t>滨州医学院</a:t>
                      </a:r>
                    </a:p>
                  </a:txBody>
                  <a:tcPr marL="91434" marR="91434"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5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0000CC"/>
                          </a:solidFill>
                          <a:effectLst/>
                          <a:latin typeface="Times New Roman" pitchFamily="18" charset="0"/>
                          <a:ea typeface="楷体_GB2312"/>
                          <a:cs typeface="楷体_GB2312"/>
                        </a:rPr>
                        <a:t>2</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CC"/>
                          </a:solidFill>
                          <a:effectLst/>
                          <a:latin typeface="Times New Roman" pitchFamily="18" charset="0"/>
                          <a:ea typeface="楷体_GB2312"/>
                          <a:cs typeface="楷体_GB2312"/>
                        </a:rPr>
                        <a:t>高附加值海洋生物制品海胆多糖的研究与开发</a:t>
                      </a:r>
                    </a:p>
                  </a:txBody>
                  <a:tcPr marL="91434" marR="91434"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FF3300"/>
                          </a:solidFill>
                          <a:effectLst/>
                          <a:latin typeface="Times New Roman" pitchFamily="18" charset="0"/>
                          <a:ea typeface="楷体_GB2312"/>
                          <a:cs typeface="楷体_GB2312"/>
                        </a:rPr>
                        <a:t>2014</a:t>
                      </a:r>
                    </a:p>
                  </a:txBody>
                  <a:tcPr marL="91434" marR="91434"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0000CC"/>
                          </a:solidFill>
                          <a:effectLst/>
                          <a:latin typeface="Times New Roman" pitchFamily="18" charset="0"/>
                          <a:ea typeface="楷体_GB2312"/>
                          <a:cs typeface="楷体_GB2312"/>
                        </a:rPr>
                        <a:t>100</a:t>
                      </a:r>
                      <a:endParaRPr kumimoji="0" lang="zh-CN" altLang="en-US" sz="2000" b="1" i="0" u="none" strike="noStrike" cap="none" normalizeH="0" baseline="0" smtClean="0">
                        <a:ln>
                          <a:noFill/>
                        </a:ln>
                        <a:solidFill>
                          <a:srgbClr val="0000CC"/>
                        </a:solidFill>
                        <a:effectLst/>
                        <a:latin typeface="Times New Roman" pitchFamily="18" charset="0"/>
                        <a:ea typeface="楷体_GB2312"/>
                        <a:cs typeface="楷体_GB2312"/>
                      </a:endParaRPr>
                    </a:p>
                  </a:txBody>
                  <a:tcPr marL="91434" marR="91434"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rgbClr val="0000CC"/>
                          </a:solidFill>
                          <a:effectLst/>
                          <a:latin typeface="Times New Roman" pitchFamily="18" charset="0"/>
                          <a:ea typeface="楷体_GB2312"/>
                          <a:cs typeface="楷体_GB2312"/>
                        </a:rPr>
                        <a:t>王春华</a:t>
                      </a:r>
                    </a:p>
                  </a:txBody>
                  <a:tcPr marL="91434" marR="91434"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5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0000CC"/>
                          </a:solidFill>
                          <a:effectLst/>
                          <a:latin typeface="Times New Roman" pitchFamily="18" charset="0"/>
                          <a:ea typeface="楷体_GB2312"/>
                          <a:cs typeface="楷体_GB2312"/>
                        </a:rPr>
                        <a:t>3</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CC"/>
                          </a:solidFill>
                          <a:effectLst/>
                          <a:latin typeface="Times New Roman" pitchFamily="18" charset="0"/>
                          <a:ea typeface="楷体_GB2312"/>
                          <a:cs typeface="楷体_GB2312"/>
                        </a:rPr>
                        <a:t>抗菌消炎</a:t>
                      </a:r>
                      <a:r>
                        <a:rPr kumimoji="0" lang="en-US" altLang="zh-CN" sz="2000" b="1" i="0" u="none" strike="noStrike" cap="none" normalizeH="0" baseline="0" smtClean="0">
                          <a:ln>
                            <a:noFill/>
                          </a:ln>
                          <a:solidFill>
                            <a:srgbClr val="0000CC"/>
                          </a:solidFill>
                          <a:effectLst/>
                          <a:latin typeface="Times New Roman" pitchFamily="18" charset="0"/>
                          <a:ea typeface="楷体_GB2312"/>
                          <a:cs typeface="楷体_GB2312"/>
                        </a:rPr>
                        <a:t>1</a:t>
                      </a:r>
                      <a:r>
                        <a:rPr kumimoji="0" lang="zh-CN" altLang="en-US" sz="2000" b="1" i="0" u="none" strike="noStrike" cap="none" normalizeH="0" baseline="0" smtClean="0">
                          <a:ln>
                            <a:noFill/>
                          </a:ln>
                          <a:solidFill>
                            <a:srgbClr val="0000CC"/>
                          </a:solidFill>
                          <a:effectLst/>
                          <a:latin typeface="Times New Roman" pitchFamily="18" charset="0"/>
                          <a:ea typeface="楷体_GB2312"/>
                          <a:cs typeface="楷体_GB2312"/>
                        </a:rPr>
                        <a:t>类新药青环海蛇</a:t>
                      </a:r>
                      <a:r>
                        <a:rPr kumimoji="0" lang="en-US" altLang="zh-CN" sz="2000" b="1" i="0" u="none" strike="noStrike" cap="none" normalizeH="0" baseline="0" smtClean="0">
                          <a:ln>
                            <a:noFill/>
                          </a:ln>
                          <a:solidFill>
                            <a:srgbClr val="0000CC"/>
                          </a:solidFill>
                          <a:effectLst/>
                          <a:latin typeface="Times New Roman" pitchFamily="18" charset="0"/>
                          <a:ea typeface="楷体_GB2312"/>
                          <a:cs typeface="楷体_GB2312"/>
                        </a:rPr>
                        <a:t>Hc-C</a:t>
                      </a:r>
                      <a:r>
                        <a:rPr kumimoji="0" lang="zh-CN" altLang="en-US" sz="2000" b="1" i="0" u="none" strike="noStrike" cap="none" normalizeH="0" baseline="0" smtClean="0">
                          <a:ln>
                            <a:noFill/>
                          </a:ln>
                          <a:solidFill>
                            <a:srgbClr val="0000CC"/>
                          </a:solidFill>
                          <a:effectLst/>
                          <a:latin typeface="Times New Roman" pitchFamily="18" charset="0"/>
                          <a:ea typeface="楷体_GB2312"/>
                          <a:cs typeface="楷体_GB2312"/>
                        </a:rPr>
                        <a:t>肽凝胶剂的研发</a:t>
                      </a:r>
                    </a:p>
                  </a:txBody>
                  <a:tcPr marL="91434" marR="91434"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FF3300"/>
                          </a:solidFill>
                          <a:effectLst/>
                          <a:latin typeface="Times New Roman" pitchFamily="18" charset="0"/>
                          <a:ea typeface="楷体_GB2312"/>
                          <a:cs typeface="楷体_GB2312"/>
                        </a:rPr>
                        <a:t>2015</a:t>
                      </a:r>
                    </a:p>
                  </a:txBody>
                  <a:tcPr marL="91434" marR="91434"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0000CC"/>
                          </a:solidFill>
                          <a:effectLst/>
                          <a:latin typeface="Times New Roman" pitchFamily="18" charset="0"/>
                          <a:ea typeface="楷体_GB2312"/>
                          <a:cs typeface="楷体_GB2312"/>
                        </a:rPr>
                        <a:t>300</a:t>
                      </a:r>
                      <a:endParaRPr kumimoji="0" lang="zh-CN" altLang="en-US" sz="2000" b="1" i="0" u="none" strike="noStrike" cap="none" normalizeH="0" baseline="0" smtClean="0">
                        <a:ln>
                          <a:noFill/>
                        </a:ln>
                        <a:solidFill>
                          <a:srgbClr val="0000CC"/>
                        </a:solidFill>
                        <a:effectLst/>
                        <a:latin typeface="Times New Roman" pitchFamily="18" charset="0"/>
                        <a:ea typeface="楷体_GB2312"/>
                        <a:cs typeface="楷体_GB2312"/>
                      </a:endParaRPr>
                    </a:p>
                  </a:txBody>
                  <a:tcPr marL="91434" marR="91434"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rgbClr val="0000CC"/>
                          </a:solidFill>
                          <a:effectLst/>
                          <a:latin typeface="Times New Roman" pitchFamily="18" charset="0"/>
                          <a:ea typeface="楷体_GB2312"/>
                          <a:cs typeface="楷体_GB2312"/>
                        </a:rPr>
                        <a:t>杨小平</a:t>
                      </a:r>
                    </a:p>
                  </a:txBody>
                  <a:tcPr marL="91434" marR="91434"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ectangle 53"/>
          <p:cNvSpPr>
            <a:spLocks noChangeArrowheads="1"/>
          </p:cNvSpPr>
          <p:nvPr/>
        </p:nvSpPr>
        <p:spPr bwMode="auto">
          <a:xfrm>
            <a:off x="1258888" y="1588"/>
            <a:ext cx="6408737" cy="519112"/>
          </a:xfrm>
          <a:prstGeom prst="rect">
            <a:avLst/>
          </a:prstGeom>
          <a:gradFill rotWithShape="1">
            <a:gsLst>
              <a:gs pos="0">
                <a:srgbClr val="6088C8"/>
              </a:gs>
              <a:gs pos="50000">
                <a:srgbClr val="99CCFF"/>
              </a:gs>
              <a:gs pos="100000">
                <a:srgbClr val="6088C8"/>
              </a:gs>
            </a:gsLst>
            <a:lin ang="5400000" scaled="1"/>
          </a:gradFill>
          <a:ln w="9525">
            <a:noFill/>
            <a:miter lim="800000"/>
            <a:headEnd/>
            <a:tailEnd/>
          </a:ln>
        </p:spPr>
        <p:txBody>
          <a:bodyPr lIns="91434" tIns="45717" rIns="91434" bIns="45717" anchor="ctr">
            <a:spAutoFit/>
          </a:bodyPr>
          <a:lstStyle/>
          <a:p>
            <a:pPr algn="ctr" fontAlgn="auto">
              <a:spcBef>
                <a:spcPts val="0"/>
              </a:spcBef>
              <a:spcAft>
                <a:spcPts val="0"/>
              </a:spcAft>
              <a:defRPr/>
            </a:pPr>
            <a:r>
              <a:rPr lang="zh-CN" altLang="en-US" sz="2800" dirty="0">
                <a:solidFill>
                  <a:srgbClr val="CC0000"/>
                </a:solidFill>
                <a:effectLst>
                  <a:outerShdw blurRad="38100" dist="38100" dir="2700000" algn="tl">
                    <a:srgbClr val="000000"/>
                  </a:outerShdw>
                </a:effectLst>
                <a:latin typeface="黑体" pitchFamily="49" charset="-122"/>
                <a:ea typeface="黑体" pitchFamily="49" charset="-122"/>
              </a:rPr>
              <a:t>立项国家级火炬计划项目</a:t>
            </a:r>
            <a:r>
              <a:rPr lang="en-US" altLang="zh-CN" sz="2800" dirty="0">
                <a:solidFill>
                  <a:srgbClr val="FF0000"/>
                </a:solidFill>
                <a:effectLst>
                  <a:outerShdw blurRad="38100" dist="38100" dir="2700000" algn="tl">
                    <a:srgbClr val="000000"/>
                  </a:outerShdw>
                </a:effectLst>
                <a:latin typeface="黑体" pitchFamily="49" charset="-122"/>
                <a:ea typeface="黑体" pitchFamily="49" charset="-122"/>
              </a:rPr>
              <a:t>1</a:t>
            </a:r>
            <a:r>
              <a:rPr lang="zh-CN" altLang="en-US" sz="2800" dirty="0">
                <a:solidFill>
                  <a:srgbClr val="CC0000"/>
                </a:solidFill>
                <a:effectLst>
                  <a:outerShdw blurRad="38100" dist="38100" dir="2700000" algn="tl">
                    <a:srgbClr val="000000"/>
                  </a:outerShdw>
                </a:effectLst>
                <a:latin typeface="黑体" pitchFamily="49" charset="-122"/>
                <a:ea typeface="黑体" pitchFamily="49" charset="-122"/>
              </a:rPr>
              <a:t>项</a:t>
            </a:r>
          </a:p>
        </p:txBody>
      </p:sp>
      <p:graphicFrame>
        <p:nvGraphicFramePr>
          <p:cNvPr id="6" name="表格 5"/>
          <p:cNvGraphicFramePr>
            <a:graphicFrameLocks noGrp="1"/>
          </p:cNvGraphicFramePr>
          <p:nvPr/>
        </p:nvGraphicFramePr>
        <p:xfrm>
          <a:off x="179388" y="692150"/>
          <a:ext cx="8712200" cy="1630363"/>
        </p:xfrm>
        <a:graphic>
          <a:graphicData uri="http://schemas.openxmlformats.org/drawingml/2006/table">
            <a:tbl>
              <a:tblPr/>
              <a:tblGrid>
                <a:gridCol w="749300"/>
                <a:gridCol w="4286250"/>
                <a:gridCol w="1428750"/>
                <a:gridCol w="1023937"/>
                <a:gridCol w="1223963"/>
              </a:tblGrid>
              <a:tr h="1000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_GB2312"/>
                          <a:cs typeface="楷体_GB2312"/>
                        </a:rPr>
                        <a:t>序号</a:t>
                      </a:r>
                    </a:p>
                  </a:txBody>
                  <a:tcPr marL="85626" marR="85626" marT="42813" marB="42813" anchor="ctr" horzOverflow="overflow">
                    <a:lnL w="28575" cap="flat" cmpd="sng" algn="ctr">
                      <a:solidFill>
                        <a:srgbClr val="080808"/>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80808"/>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_GB2312"/>
                          <a:cs typeface="楷体_GB2312"/>
                        </a:rPr>
                        <a:t>课题名称</a:t>
                      </a:r>
                    </a:p>
                  </a:txBody>
                  <a:tcPr marL="85626" marR="85626" marT="42813" marB="428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80808"/>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_GB2312"/>
                          <a:cs typeface="楷体_GB2312"/>
                        </a:rPr>
                        <a:t>立项时间</a:t>
                      </a:r>
                    </a:p>
                  </a:txBody>
                  <a:tcPr marL="85626" marR="85626" marT="42813" marB="428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80808"/>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Times New Roman" pitchFamily="18" charset="0"/>
                          <a:ea typeface="楷体_GB2312"/>
                          <a:cs typeface="楷体_GB2312"/>
                        </a:rPr>
                        <a:t>    </a:t>
                      </a:r>
                      <a:r>
                        <a:rPr kumimoji="0" lang="zh-CN" altLang="en-US" sz="2000" b="1" i="0" u="none" strike="noStrike" cap="none" normalizeH="0" baseline="0" smtClean="0">
                          <a:ln>
                            <a:noFill/>
                          </a:ln>
                          <a:solidFill>
                            <a:schemeClr val="tx1"/>
                          </a:solidFill>
                          <a:effectLst/>
                          <a:latin typeface="Times New Roman" pitchFamily="18" charset="0"/>
                          <a:ea typeface="楷体_GB2312"/>
                          <a:cs typeface="楷体_GB2312"/>
                        </a:rPr>
                        <a:t>经费</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_GB2312"/>
                          <a:cs typeface="楷体_GB2312"/>
                        </a:rPr>
                        <a:t>（万元） </a:t>
                      </a:r>
                    </a:p>
                  </a:txBody>
                  <a:tcPr marL="85626" marR="85626" marT="42813" marB="428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80808"/>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_GB2312"/>
                          <a:cs typeface="楷体_GB2312"/>
                        </a:rPr>
                        <a:t>主持单位</a:t>
                      </a:r>
                    </a:p>
                  </a:txBody>
                  <a:tcPr marL="85626" marR="85626" marT="42813" marB="42813" anchor="ctr" horzOverflow="overflow">
                    <a:lnL w="12700" cap="flat" cmpd="sng" algn="ctr">
                      <a:solidFill>
                        <a:srgbClr val="000000"/>
                      </a:solidFill>
                      <a:prstDash val="solid"/>
                      <a:round/>
                      <a:headEnd type="none" w="med" len="med"/>
                      <a:tailEnd type="none" w="med" len="med"/>
                    </a:lnL>
                    <a:lnR w="28575" cap="flat" cmpd="sng" algn="ctr">
                      <a:solidFill>
                        <a:srgbClr val="080808"/>
                      </a:solidFill>
                      <a:prstDash val="solid"/>
                      <a:round/>
                      <a:headEnd type="none" w="med" len="med"/>
                      <a:tailEnd type="none" w="med" len="med"/>
                    </a:lnR>
                    <a:lnT w="28575" cap="flat" cmpd="sng" algn="ctr">
                      <a:solidFill>
                        <a:srgbClr val="080808"/>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238">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0000CC"/>
                          </a:solidFill>
                          <a:effectLst/>
                          <a:latin typeface="Times New Roman" pitchFamily="18" charset="0"/>
                          <a:ea typeface="楷体_GB2312"/>
                          <a:cs typeface="楷体_GB2312"/>
                        </a:rPr>
                        <a:t>1</a:t>
                      </a:r>
                      <a:endParaRPr kumimoji="0" lang="zh-CN" altLang="zh-CN" sz="2000" b="1" i="0" u="none" strike="noStrike" cap="none" normalizeH="0" baseline="0" smtClean="0">
                        <a:ln>
                          <a:noFill/>
                        </a:ln>
                        <a:solidFill>
                          <a:srgbClr val="0000CC"/>
                        </a:solidFill>
                        <a:effectLst/>
                        <a:latin typeface="Times New Roman" pitchFamily="18" charset="0"/>
                        <a:ea typeface="楷体_GB2312"/>
                        <a:cs typeface="楷体_GB2312"/>
                      </a:endParaRPr>
                    </a:p>
                  </a:txBody>
                  <a:tcPr marL="85626" marR="85626" marT="42813" marB="42813" anchor="ctr" horzOverflow="overflow">
                    <a:lnL w="28575" cap="flat" cmpd="sng" algn="ctr">
                      <a:solidFill>
                        <a:srgbClr val="08080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80808"/>
                      </a:solidFill>
                      <a:prstDash val="solid"/>
                      <a:round/>
                      <a:headEnd type="none" w="med" len="med"/>
                      <a:tailEnd type="none" w="med" len="med"/>
                    </a:lnB>
                    <a:lnTlToBr>
                      <a:noFill/>
                    </a:lnTlToBr>
                    <a:lnBlToTr>
                      <a:noFill/>
                    </a:lnBlToTr>
                    <a:noFill/>
                  </a:tcPr>
                </a:tc>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CC"/>
                          </a:solidFill>
                          <a:effectLst/>
                          <a:latin typeface="Times New Roman" pitchFamily="18" charset="0"/>
                          <a:ea typeface="楷体_GB2312"/>
                          <a:cs typeface="楷体_GB2312"/>
                        </a:rPr>
                        <a:t>润肺膏技术升级及产业化</a:t>
                      </a:r>
                    </a:p>
                  </a:txBody>
                  <a:tcPr marL="85626" marR="85626" marT="42813" marB="428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8080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FF3300"/>
                          </a:solidFill>
                          <a:effectLst/>
                          <a:latin typeface="Times New Roman" pitchFamily="18" charset="0"/>
                          <a:ea typeface="楷体_GB2312"/>
                          <a:cs typeface="楷体_GB2312"/>
                        </a:rPr>
                        <a:t>2014</a:t>
                      </a:r>
                      <a:endParaRPr kumimoji="0" lang="zh-CN" altLang="zh-CN" sz="2000" b="1" i="0" u="none" strike="noStrike" cap="none" normalizeH="0" baseline="0" smtClean="0">
                        <a:ln>
                          <a:noFill/>
                        </a:ln>
                        <a:solidFill>
                          <a:srgbClr val="FF3300"/>
                        </a:solidFill>
                        <a:effectLst/>
                        <a:latin typeface="Times New Roman" pitchFamily="18" charset="0"/>
                        <a:ea typeface="楷体_GB2312"/>
                        <a:cs typeface="楷体_GB2312"/>
                      </a:endParaRPr>
                    </a:p>
                  </a:txBody>
                  <a:tcPr marL="85626" marR="85626" marT="42813" marB="428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80808"/>
                      </a:solidFill>
                      <a:prstDash val="solid"/>
                      <a:round/>
                      <a:headEnd type="none" w="med" len="med"/>
                      <a:tailEnd type="none" w="med" len="med"/>
                    </a:lnB>
                    <a:lnTlToBr>
                      <a:noFill/>
                    </a:lnTlToBr>
                    <a:lnBlToTr>
                      <a:noFill/>
                    </a:lnBlToTr>
                    <a:noFill/>
                  </a:tcPr>
                </a:tc>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0000CC"/>
                          </a:solidFill>
                          <a:effectLst/>
                          <a:latin typeface="Times New Roman" pitchFamily="18" charset="0"/>
                          <a:ea typeface="楷体_GB2312"/>
                          <a:cs typeface="楷体_GB2312"/>
                        </a:rPr>
                        <a:t>100</a:t>
                      </a:r>
                      <a:endParaRPr kumimoji="0" lang="zh-CN" altLang="zh-CN" sz="2000" b="1" i="0" u="none" strike="noStrike" cap="none" normalizeH="0" baseline="0" smtClean="0">
                        <a:ln>
                          <a:noFill/>
                        </a:ln>
                        <a:solidFill>
                          <a:srgbClr val="0000CC"/>
                        </a:solidFill>
                        <a:effectLst/>
                        <a:latin typeface="Times New Roman" pitchFamily="18" charset="0"/>
                        <a:ea typeface="楷体_GB2312"/>
                        <a:cs typeface="楷体_GB2312"/>
                      </a:endParaRPr>
                    </a:p>
                  </a:txBody>
                  <a:tcPr marL="85626" marR="85626" marT="42813" marB="428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8080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0000CC"/>
                          </a:solidFill>
                          <a:effectLst/>
                          <a:latin typeface="Times New Roman" pitchFamily="18" charset="0"/>
                          <a:ea typeface="楷体_GB2312"/>
                          <a:cs typeface="楷体_GB2312"/>
                        </a:rPr>
                        <a:t>渤海制药</a:t>
                      </a:r>
                    </a:p>
                  </a:txBody>
                  <a:tcPr marL="85626" marR="85626" marT="42813" marB="42813" anchor="ctr" horzOverflow="overflow">
                    <a:lnL w="12700" cap="flat" cmpd="sng" algn="ctr">
                      <a:solidFill>
                        <a:srgbClr val="000000"/>
                      </a:solidFill>
                      <a:prstDash val="solid"/>
                      <a:round/>
                      <a:headEnd type="none" w="med" len="med"/>
                      <a:tailEnd type="none" w="med" len="med"/>
                    </a:lnL>
                    <a:lnR w="28575" cap="flat" cmpd="sng" algn="ctr">
                      <a:solidFill>
                        <a:srgbClr val="080808"/>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80808"/>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nodeType="withEffect">
                                  <p:stCondLst>
                                    <p:cond delay="0"/>
                                  </p:stCondLst>
                                  <p:childTnLst>
                                    <p:set>
                                      <p:cBhvr>
                                        <p:cTn id="17" dur="1" fill="hold">
                                          <p:stCondLst>
                                            <p:cond delay="0"/>
                                          </p:stCondLst>
                                        </p:cTn>
                                        <p:tgtEl>
                                          <p:spTgt spid="27708"/>
                                        </p:tgtEl>
                                        <p:attrNameLst>
                                          <p:attrName>style.visibility</p:attrName>
                                        </p:attrNameLst>
                                      </p:cBhvr>
                                      <p:to>
                                        <p:strVal val="visible"/>
                                      </p:to>
                                    </p:set>
                                    <p:animEffect transition="in" filter="blinds(horizontal)">
                                      <p:cBhvr>
                                        <p:cTn id="18" dur="500"/>
                                        <p:tgtEl>
                                          <p:spTgt spid="27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3"/>
          <p:cNvSpPr>
            <a:spLocks noChangeArrowheads="1"/>
          </p:cNvSpPr>
          <p:nvPr/>
        </p:nvSpPr>
        <p:spPr bwMode="auto">
          <a:xfrm>
            <a:off x="1355725" y="261938"/>
            <a:ext cx="6408738" cy="523875"/>
          </a:xfrm>
          <a:prstGeom prst="rect">
            <a:avLst/>
          </a:prstGeom>
          <a:gradFill rotWithShape="1">
            <a:gsLst>
              <a:gs pos="0">
                <a:srgbClr val="6088C8"/>
              </a:gs>
              <a:gs pos="50000">
                <a:srgbClr val="99CCFF"/>
              </a:gs>
              <a:gs pos="100000">
                <a:srgbClr val="6088C8"/>
              </a:gs>
            </a:gsLst>
            <a:lin ang="5400000" scaled="1"/>
          </a:gradFill>
          <a:ln w="9525">
            <a:noFill/>
            <a:miter lim="800000"/>
            <a:headEnd/>
            <a:tailEnd/>
          </a:ln>
        </p:spPr>
        <p:txBody>
          <a:bodyPr lIns="91434" tIns="45717" rIns="91434" bIns="45717" anchor="ctr">
            <a:spAutoFit/>
          </a:bodyPr>
          <a:lstStyle/>
          <a:p>
            <a:pPr algn="ctr" fontAlgn="auto">
              <a:spcBef>
                <a:spcPts val="0"/>
              </a:spcBef>
              <a:spcAft>
                <a:spcPts val="0"/>
              </a:spcAft>
              <a:defRPr/>
            </a:pPr>
            <a:r>
              <a:rPr lang="zh-CN" altLang="en-US" sz="2800" dirty="0">
                <a:solidFill>
                  <a:srgbClr val="CC0000"/>
                </a:solidFill>
                <a:effectLst>
                  <a:outerShdw blurRad="38100" dist="38100" dir="2700000" algn="tl">
                    <a:srgbClr val="000000"/>
                  </a:outerShdw>
                </a:effectLst>
                <a:latin typeface="黑体" pitchFamily="49" charset="-122"/>
                <a:ea typeface="黑体" pitchFamily="49" charset="-122"/>
              </a:rPr>
              <a:t>立项国家自然科学基金</a:t>
            </a:r>
            <a:r>
              <a:rPr lang="en-US" altLang="zh-CN" sz="2800" dirty="0">
                <a:solidFill>
                  <a:srgbClr val="CC0000"/>
                </a:solidFill>
                <a:effectLst>
                  <a:outerShdw blurRad="38100" dist="38100" dir="2700000" algn="tl">
                    <a:srgbClr val="000000"/>
                  </a:outerShdw>
                </a:effectLst>
                <a:latin typeface="黑体" pitchFamily="49" charset="-122"/>
                <a:ea typeface="黑体" pitchFamily="49" charset="-122"/>
              </a:rPr>
              <a:t>6</a:t>
            </a:r>
            <a:r>
              <a:rPr lang="zh-CN" altLang="en-US" sz="2800" dirty="0">
                <a:solidFill>
                  <a:srgbClr val="CC0000"/>
                </a:solidFill>
                <a:effectLst>
                  <a:outerShdw blurRad="38100" dist="38100" dir="2700000" algn="tl">
                    <a:srgbClr val="000000"/>
                  </a:outerShdw>
                </a:effectLst>
                <a:latin typeface="黑体" pitchFamily="49" charset="-122"/>
                <a:ea typeface="黑体" pitchFamily="49" charset="-122"/>
              </a:rPr>
              <a:t>项</a:t>
            </a:r>
          </a:p>
        </p:txBody>
      </p:sp>
      <p:graphicFrame>
        <p:nvGraphicFramePr>
          <p:cNvPr id="4" name="Group 86"/>
          <p:cNvGraphicFramePr>
            <a:graphicFrameLocks noGrp="1"/>
          </p:cNvGraphicFramePr>
          <p:nvPr/>
        </p:nvGraphicFramePr>
        <p:xfrm>
          <a:off x="214313" y="1071563"/>
          <a:ext cx="8788400" cy="5619750"/>
        </p:xfrm>
        <a:graphic>
          <a:graphicData uri="http://schemas.openxmlformats.org/drawingml/2006/table">
            <a:tbl>
              <a:tblPr/>
              <a:tblGrid>
                <a:gridCol w="714380"/>
                <a:gridCol w="3643338"/>
                <a:gridCol w="1143008"/>
                <a:gridCol w="1071570"/>
                <a:gridCol w="2216104"/>
              </a:tblGrid>
              <a:tr h="334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Times New Roman" pitchFamily="18" charset="0"/>
                          <a:ea typeface="楷体_GB2312" pitchFamily="49" charset="-122"/>
                        </a:rPr>
                        <a:t>序号</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Times New Roman" pitchFamily="18" charset="0"/>
                          <a:ea typeface="楷体_GB2312" pitchFamily="49" charset="-122"/>
                        </a:rPr>
                        <a:t>课题名称</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Times New Roman" pitchFamily="18" charset="0"/>
                          <a:ea typeface="楷体_GB2312" pitchFamily="49" charset="-122"/>
                        </a:rPr>
                        <a:t>立项时间</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Times New Roman" pitchFamily="18" charset="0"/>
                          <a:ea typeface="楷体_GB2312" pitchFamily="49" charset="-122"/>
                        </a:rPr>
                        <a:t>经费</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Times New Roman" pitchFamily="18" charset="0"/>
                          <a:ea typeface="楷体_GB2312" pitchFamily="49" charset="-122"/>
                        </a:rPr>
                        <a:t>（万元） </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Times New Roman" pitchFamily="18" charset="0"/>
                          <a:ea typeface="楷体_GB2312" pitchFamily="49" charset="-122"/>
                        </a:rPr>
                        <a:t>负责人</a:t>
                      </a:r>
                    </a:p>
                  </a:txBody>
                  <a:tcPr marL="91434" marR="91434" marT="45717" marB="45717"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FF"/>
                          </a:solidFill>
                          <a:effectLst/>
                          <a:latin typeface="Times New Roman" pitchFamily="18" charset="0"/>
                          <a:ea typeface="楷体_GB2312" pitchFamily="49" charset="-122"/>
                        </a:rPr>
                        <a:t>1</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00CC"/>
                          </a:solidFill>
                          <a:effectLst/>
                          <a:latin typeface="Times New Roman" pitchFamily="18" charset="0"/>
                          <a:ea typeface="楷体_GB2312" pitchFamily="49" charset="-122"/>
                        </a:rPr>
                        <a:t>具有抗癌作用的三株真菌次生代谢产物及作用机理的研究（</a:t>
                      </a:r>
                      <a:r>
                        <a:rPr kumimoji="0" lang="en-US" altLang="zh-CN" sz="1800" b="1" i="0" u="none" strike="noStrike" cap="none" normalizeH="0" baseline="0" dirty="0" smtClean="0">
                          <a:ln>
                            <a:noFill/>
                          </a:ln>
                          <a:solidFill>
                            <a:srgbClr val="0000CC"/>
                          </a:solidFill>
                          <a:effectLst/>
                          <a:latin typeface="Times New Roman" pitchFamily="18" charset="0"/>
                          <a:ea typeface="楷体_GB2312" pitchFamily="49" charset="-122"/>
                        </a:rPr>
                        <a:t>31270082</a:t>
                      </a:r>
                      <a:r>
                        <a:rPr kumimoji="0" lang="zh-CN" altLang="en-US" sz="1800" b="1" i="0" u="none" strike="noStrike" cap="none" normalizeH="0" baseline="0" dirty="0" smtClean="0">
                          <a:ln>
                            <a:noFill/>
                          </a:ln>
                          <a:solidFill>
                            <a:srgbClr val="0000CC"/>
                          </a:solidFill>
                          <a:effectLst/>
                          <a:latin typeface="Times New Roman" pitchFamily="18" charset="0"/>
                          <a:ea typeface="楷体_GB2312" pitchFamily="49" charset="-122"/>
                        </a:rPr>
                        <a:t>）</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3300"/>
                          </a:solidFill>
                          <a:effectLst/>
                          <a:latin typeface="Times New Roman" pitchFamily="18" charset="0"/>
                          <a:ea typeface="楷体_GB2312" pitchFamily="49" charset="-122"/>
                        </a:rPr>
                        <a:t>2013</a:t>
                      </a:r>
                      <a:endParaRPr kumimoji="0" lang="zh-CN" altLang="en-US" sz="1800" b="1" i="0" u="none" strike="noStrike" cap="none" normalizeH="0" baseline="0" dirty="0" smtClean="0">
                        <a:ln>
                          <a:noFill/>
                        </a:ln>
                        <a:solidFill>
                          <a:srgbClr val="FF3300"/>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CC"/>
                          </a:solidFill>
                          <a:effectLst/>
                          <a:latin typeface="Times New Roman" pitchFamily="18" charset="0"/>
                          <a:ea typeface="楷体_GB2312" pitchFamily="49" charset="-122"/>
                        </a:rPr>
                        <a:t>80</a:t>
                      </a:r>
                      <a:endParaRPr kumimoji="0" lang="zh-CN" altLang="en-US" sz="1800" b="1" i="0" u="none" strike="noStrike" cap="none" normalizeH="0" baseline="0" dirty="0" smtClean="0">
                        <a:ln>
                          <a:noFill/>
                        </a:ln>
                        <a:solidFill>
                          <a:srgbClr val="0000CC"/>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00CC"/>
                          </a:solidFill>
                          <a:effectLst/>
                          <a:latin typeface="Times New Roman" pitchFamily="18" charset="0"/>
                          <a:ea typeface="楷体_GB2312" pitchFamily="49" charset="-122"/>
                        </a:rPr>
                        <a:t>刘为忠</a:t>
                      </a:r>
                    </a:p>
                  </a:txBody>
                  <a:tcPr marL="9525" marR="9525" marT="9525" marB="952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FF"/>
                          </a:solidFill>
                          <a:effectLst/>
                          <a:latin typeface="Times New Roman" pitchFamily="18" charset="0"/>
                          <a:ea typeface="楷体_GB2312" pitchFamily="49" charset="-122"/>
                        </a:rPr>
                        <a:t>2</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00CC"/>
                          </a:solidFill>
                          <a:effectLst/>
                          <a:latin typeface="Times New Roman" pitchFamily="18" charset="0"/>
                          <a:ea typeface="楷体_GB2312" pitchFamily="49" charset="-122"/>
                        </a:rPr>
                        <a:t>基于石墨烯的药物递送系统和光热治疗试剂的构建（</a:t>
                      </a:r>
                      <a:r>
                        <a:rPr kumimoji="0" lang="en-US" altLang="zh-CN" sz="1800" b="1" i="0" u="none" strike="noStrike" cap="none" normalizeH="0" baseline="0" dirty="0" smtClean="0">
                          <a:ln>
                            <a:noFill/>
                          </a:ln>
                          <a:solidFill>
                            <a:srgbClr val="0000CC"/>
                          </a:solidFill>
                          <a:effectLst/>
                          <a:latin typeface="Times New Roman" pitchFamily="18" charset="0"/>
                          <a:ea typeface="楷体_GB2312" pitchFamily="49" charset="-122"/>
                        </a:rPr>
                        <a:t>21201020</a:t>
                      </a:r>
                      <a:r>
                        <a:rPr kumimoji="0" lang="zh-CN" altLang="en-US" sz="1800" b="1" i="0" u="none" strike="noStrike" cap="none" normalizeH="0" baseline="0" dirty="0" smtClean="0">
                          <a:ln>
                            <a:noFill/>
                          </a:ln>
                          <a:solidFill>
                            <a:srgbClr val="0000CC"/>
                          </a:solidFill>
                          <a:effectLst/>
                          <a:latin typeface="Times New Roman" pitchFamily="18" charset="0"/>
                          <a:ea typeface="楷体_GB2312" pitchFamily="49" charset="-122"/>
                        </a:rPr>
                        <a:t>）</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3300"/>
                          </a:solidFill>
                          <a:effectLst/>
                          <a:latin typeface="Times New Roman" pitchFamily="18" charset="0"/>
                          <a:ea typeface="楷体_GB2312" pitchFamily="49" charset="-122"/>
                        </a:rPr>
                        <a:t>2013</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CC"/>
                          </a:solidFill>
                          <a:effectLst/>
                          <a:latin typeface="Times New Roman" pitchFamily="18" charset="0"/>
                          <a:ea typeface="楷体_GB2312" pitchFamily="49" charset="-122"/>
                        </a:rPr>
                        <a:t>23</a:t>
                      </a:r>
                      <a:endParaRPr kumimoji="0" lang="zh-CN" altLang="en-US" sz="1800" b="1" i="0" u="none" strike="noStrike" cap="none" normalizeH="0" baseline="0" dirty="0" smtClean="0">
                        <a:ln>
                          <a:noFill/>
                        </a:ln>
                        <a:solidFill>
                          <a:srgbClr val="0000CC"/>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1800" b="1" i="0" u="none" strike="noStrike" cap="none" normalizeH="0" baseline="0" dirty="0" smtClean="0">
                          <a:ln>
                            <a:noFill/>
                          </a:ln>
                          <a:solidFill>
                            <a:srgbClr val="0000CC"/>
                          </a:solidFill>
                          <a:effectLst/>
                          <a:latin typeface="Times New Roman" pitchFamily="18" charset="0"/>
                          <a:ea typeface="楷体_GB2312" pitchFamily="49" charset="-122"/>
                        </a:rPr>
                        <a:t>魏光成</a:t>
                      </a:r>
                    </a:p>
                  </a:txBody>
                  <a:tcPr marL="91434" marR="91434" marT="45717" marB="45717"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24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FF"/>
                          </a:solidFill>
                          <a:effectLst/>
                          <a:latin typeface="Times New Roman" pitchFamily="18" charset="0"/>
                          <a:ea typeface="楷体_GB2312" pitchFamily="49" charset="-122"/>
                        </a:rPr>
                        <a:t>3</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00CC"/>
                          </a:solidFill>
                          <a:effectLst/>
                          <a:latin typeface="Times New Roman" pitchFamily="18" charset="0"/>
                          <a:ea typeface="楷体_GB2312" pitchFamily="49" charset="-122"/>
                        </a:rPr>
                        <a:t>调控谷氨酰胺合成酶对癫痫形成过程的影响（</a:t>
                      </a:r>
                      <a:r>
                        <a:rPr kumimoji="0" lang="en-US" altLang="zh-CN" sz="1800" b="1" i="0" u="none" strike="noStrike" cap="none" normalizeH="0" baseline="0" dirty="0" smtClean="0">
                          <a:ln>
                            <a:noFill/>
                          </a:ln>
                          <a:solidFill>
                            <a:srgbClr val="0000CC"/>
                          </a:solidFill>
                          <a:effectLst/>
                          <a:latin typeface="Times New Roman" pitchFamily="18" charset="0"/>
                          <a:ea typeface="楷体_GB2312" pitchFamily="49" charset="-122"/>
                        </a:rPr>
                        <a:t>81202516</a:t>
                      </a:r>
                      <a:r>
                        <a:rPr kumimoji="0" lang="zh-CN" altLang="en-US" sz="1800" b="1" i="0" u="none" strike="noStrike" cap="none" normalizeH="0" baseline="0" dirty="0" smtClean="0">
                          <a:ln>
                            <a:noFill/>
                          </a:ln>
                          <a:solidFill>
                            <a:srgbClr val="0000CC"/>
                          </a:solidFill>
                          <a:effectLst/>
                          <a:latin typeface="Times New Roman" pitchFamily="18" charset="0"/>
                          <a:ea typeface="楷体_GB2312" pitchFamily="49" charset="-122"/>
                        </a:rPr>
                        <a:t>）</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3300"/>
                          </a:solidFill>
                          <a:effectLst/>
                          <a:latin typeface="Times New Roman" pitchFamily="18" charset="0"/>
                          <a:ea typeface="楷体_GB2312" pitchFamily="49" charset="-122"/>
                        </a:rPr>
                        <a:t>2013</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CC"/>
                          </a:solidFill>
                          <a:effectLst/>
                          <a:latin typeface="Times New Roman" pitchFamily="18" charset="0"/>
                          <a:ea typeface="楷体_GB2312" pitchFamily="49" charset="-122"/>
                        </a:rPr>
                        <a:t>23</a:t>
                      </a:r>
                      <a:endParaRPr kumimoji="0" lang="zh-CN" altLang="en-US" sz="1800" b="1" i="0" u="none" strike="noStrike" cap="none" normalizeH="0" baseline="0" dirty="0" smtClean="0">
                        <a:ln>
                          <a:noFill/>
                        </a:ln>
                        <a:solidFill>
                          <a:srgbClr val="0000CC"/>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1800" b="1" i="0" u="none" strike="noStrike" cap="none" normalizeH="0" baseline="0" dirty="0" smtClean="0">
                          <a:ln>
                            <a:noFill/>
                          </a:ln>
                          <a:solidFill>
                            <a:srgbClr val="0000CC"/>
                          </a:solidFill>
                          <a:effectLst/>
                          <a:latin typeface="Times New Roman" pitchFamily="18" charset="0"/>
                          <a:ea typeface="楷体_GB2312" pitchFamily="49" charset="-122"/>
                        </a:rPr>
                        <a:t>孙红柳</a:t>
                      </a:r>
                    </a:p>
                  </a:txBody>
                  <a:tcPr marL="91434" marR="91434" marT="45717" marB="45717"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58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FF"/>
                          </a:solidFill>
                          <a:effectLst/>
                          <a:latin typeface="Times New Roman" pitchFamily="18" charset="0"/>
                          <a:ea typeface="楷体_GB2312" pitchFamily="49" charset="-122"/>
                        </a:rPr>
                        <a:t>4</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六溴环十二烷通过星形胶质细胞介导神经发育毒性的机制研究</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cap="none" normalizeH="0" baseline="0" dirty="0" smtClean="0">
                          <a:ln>
                            <a:noFill/>
                          </a:ln>
                          <a:solidFill>
                            <a:srgbClr val="FF3300"/>
                          </a:solidFill>
                          <a:effectLst/>
                          <a:latin typeface="Times New Roman" pitchFamily="18" charset="0"/>
                          <a:ea typeface="楷体_GB2312" pitchFamily="49" charset="-122"/>
                        </a:rPr>
                        <a:t>2013</a:t>
                      </a:r>
                      <a:endParaRPr lang="zh-CN" altLang="en-US" sz="1800" dirty="0"/>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en-US" altLang="zh-CN" sz="18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16</a:t>
                      </a:r>
                      <a:endParaRPr kumimoji="0" lang="zh-CN" altLang="en-US" sz="1800" b="1" i="0" u="none" strike="noStrike" kern="1200" cap="none" normalizeH="0" baseline="0" dirty="0" smtClean="0">
                        <a:ln>
                          <a:noFill/>
                        </a:ln>
                        <a:solidFill>
                          <a:srgbClr val="0000CC"/>
                        </a:solidFill>
                        <a:effectLst/>
                        <a:latin typeface="Times New Roman" pitchFamily="18" charset="0"/>
                        <a:ea typeface="楷体_GB2312" pitchFamily="49" charset="-122"/>
                        <a:cs typeface="+mn-cs"/>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18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张秀丽</a:t>
                      </a:r>
                    </a:p>
                  </a:txBody>
                  <a:tcPr marL="91434" marR="91434" marT="45717" marB="45717"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3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FF"/>
                          </a:solidFill>
                          <a:effectLst/>
                          <a:latin typeface="Times New Roman" pitchFamily="18" charset="0"/>
                          <a:ea typeface="楷体_GB2312" pitchFamily="49" charset="-122"/>
                        </a:rPr>
                        <a:t>5</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CC"/>
                          </a:solidFill>
                          <a:effectLst/>
                          <a:latin typeface="Times New Roman" pitchFamily="18" charset="0"/>
                          <a:ea typeface="楷体_GB2312" pitchFamily="49" charset="-122"/>
                        </a:rPr>
                        <a:t>M2L2</a:t>
                      </a:r>
                      <a:r>
                        <a:rPr kumimoji="0" lang="zh-CN" altLang="en-US" sz="1800" b="1" i="0" u="none" strike="noStrike" cap="none" normalizeH="0" baseline="0" dirty="0" smtClean="0">
                          <a:ln>
                            <a:noFill/>
                          </a:ln>
                          <a:solidFill>
                            <a:srgbClr val="0000CC"/>
                          </a:solidFill>
                          <a:effectLst/>
                          <a:latin typeface="Times New Roman" pitchFamily="18" charset="0"/>
                          <a:ea typeface="楷体_GB2312" pitchFamily="49" charset="-122"/>
                        </a:rPr>
                        <a:t>型水溶性金属</a:t>
                      </a:r>
                      <a:r>
                        <a:rPr kumimoji="0" lang="en-US" altLang="zh-CN" sz="1800" b="1" i="0" u="none" strike="noStrike" cap="none" normalizeH="0" baseline="0" dirty="0" smtClean="0">
                          <a:ln>
                            <a:noFill/>
                          </a:ln>
                          <a:solidFill>
                            <a:srgbClr val="0000CC"/>
                          </a:solidFill>
                          <a:effectLst/>
                          <a:latin typeface="Times New Roman" pitchFamily="18" charset="0"/>
                          <a:ea typeface="楷体_GB2312" pitchFamily="49" charset="-122"/>
                        </a:rPr>
                        <a:t>-</a:t>
                      </a:r>
                      <a:r>
                        <a:rPr kumimoji="0" lang="zh-CN" altLang="en-US" sz="1800" b="1" i="0" u="none" strike="noStrike" cap="none" normalizeH="0" baseline="0" dirty="0" smtClean="0">
                          <a:ln>
                            <a:noFill/>
                          </a:ln>
                          <a:solidFill>
                            <a:srgbClr val="0000CC"/>
                          </a:solidFill>
                          <a:effectLst/>
                          <a:latin typeface="Times New Roman" pitchFamily="18" charset="0"/>
                          <a:ea typeface="楷体_GB2312" pitchFamily="49" charset="-122"/>
                        </a:rPr>
                        <a:t>药物配合物的定向合成与抗肿瘤活性研究</a:t>
                      </a:r>
                      <a:r>
                        <a:rPr kumimoji="0" lang="en-US" altLang="zh-CN" sz="1800" b="1" i="0" u="none" strike="noStrike" cap="none" normalizeH="0" baseline="0" dirty="0" smtClean="0">
                          <a:ln>
                            <a:noFill/>
                          </a:ln>
                          <a:solidFill>
                            <a:srgbClr val="0000CC"/>
                          </a:solidFill>
                          <a:effectLst/>
                          <a:latin typeface="Times New Roman" pitchFamily="18" charset="0"/>
                          <a:ea typeface="楷体_GB2312" pitchFamily="49" charset="-122"/>
                        </a:rPr>
                        <a:t>(21402010)</a:t>
                      </a:r>
                      <a:endParaRPr kumimoji="0" lang="zh-CN" altLang="en-US" sz="1800" b="1" i="0" u="none" strike="noStrike" cap="none" normalizeH="0" baseline="0" dirty="0" smtClean="0">
                        <a:ln>
                          <a:noFill/>
                        </a:ln>
                        <a:solidFill>
                          <a:srgbClr val="0000CC"/>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3300"/>
                          </a:solidFill>
                          <a:effectLst/>
                          <a:latin typeface="Times New Roman" pitchFamily="18" charset="0"/>
                          <a:ea typeface="楷体_GB2312" pitchFamily="49" charset="-122"/>
                        </a:rPr>
                        <a:t>2014</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CC"/>
                          </a:solidFill>
                          <a:effectLst/>
                          <a:latin typeface="Times New Roman" pitchFamily="18" charset="0"/>
                          <a:ea typeface="楷体_GB2312" pitchFamily="49" charset="-122"/>
                        </a:rPr>
                        <a:t>25</a:t>
                      </a:r>
                      <a:endParaRPr kumimoji="0" lang="zh-CN" altLang="en-US" sz="1800" b="1" i="0" u="none" strike="noStrike" cap="none" normalizeH="0" baseline="0" dirty="0" smtClean="0">
                        <a:ln>
                          <a:noFill/>
                        </a:ln>
                        <a:solidFill>
                          <a:srgbClr val="0000CC"/>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1800" b="1" i="0" u="none" strike="noStrike" cap="none" normalizeH="0" baseline="0" dirty="0" smtClean="0">
                          <a:ln>
                            <a:noFill/>
                          </a:ln>
                          <a:solidFill>
                            <a:srgbClr val="0000CC"/>
                          </a:solidFill>
                          <a:effectLst/>
                          <a:latin typeface="Times New Roman" pitchFamily="18" charset="0"/>
                          <a:ea typeface="楷体_GB2312" pitchFamily="49" charset="-122"/>
                        </a:rPr>
                        <a:t>侯桂革</a:t>
                      </a:r>
                    </a:p>
                  </a:txBody>
                  <a:tcPr marL="9525" marR="9525" marT="9525" marB="952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8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FF"/>
                          </a:solidFill>
                          <a:effectLst/>
                          <a:latin typeface="Times New Roman" pitchFamily="18" charset="0"/>
                          <a:ea typeface="楷体_GB2312" pitchFamily="49" charset="-122"/>
                        </a:rPr>
                        <a:t>6</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00CC"/>
                          </a:solidFill>
                          <a:effectLst/>
                          <a:latin typeface="Times New Roman" pitchFamily="18" charset="0"/>
                          <a:ea typeface="楷体_GB2312" pitchFamily="49" charset="-122"/>
                        </a:rPr>
                        <a:t>调控血小板反应蛋白</a:t>
                      </a:r>
                      <a:r>
                        <a:rPr kumimoji="0" lang="en-US" altLang="zh-CN" sz="1800" b="1" i="0" u="none" strike="noStrike" cap="none" normalizeH="0" baseline="0" dirty="0" smtClean="0">
                          <a:ln>
                            <a:noFill/>
                          </a:ln>
                          <a:solidFill>
                            <a:srgbClr val="0000CC"/>
                          </a:solidFill>
                          <a:effectLst/>
                          <a:latin typeface="Times New Roman" pitchFamily="18" charset="0"/>
                          <a:ea typeface="楷体_GB2312" pitchFamily="49" charset="-122"/>
                        </a:rPr>
                        <a:t>-1</a:t>
                      </a:r>
                      <a:r>
                        <a:rPr kumimoji="0" lang="zh-CN" altLang="en-US" sz="1800" b="1" i="0" u="none" strike="noStrike" cap="none" normalizeH="0" baseline="0" dirty="0" smtClean="0">
                          <a:ln>
                            <a:noFill/>
                          </a:ln>
                          <a:solidFill>
                            <a:srgbClr val="0000CC"/>
                          </a:solidFill>
                          <a:effectLst/>
                          <a:latin typeface="Times New Roman" pitchFamily="18" charset="0"/>
                          <a:ea typeface="楷体_GB2312" pitchFamily="49" charset="-122"/>
                        </a:rPr>
                        <a:t>对癫痫形成的抑制作用及机制（</a:t>
                      </a:r>
                      <a:r>
                        <a:rPr kumimoji="0" lang="en-US" altLang="zh-CN" sz="1800" b="1" i="0" u="none" strike="noStrike" cap="none" normalizeH="0" baseline="0" dirty="0" smtClean="0">
                          <a:ln>
                            <a:noFill/>
                          </a:ln>
                          <a:solidFill>
                            <a:srgbClr val="0000CC"/>
                          </a:solidFill>
                          <a:effectLst/>
                          <a:latin typeface="Times New Roman" pitchFamily="18" charset="0"/>
                          <a:ea typeface="楷体_GB2312" pitchFamily="49" charset="-122"/>
                        </a:rPr>
                        <a:t>81573412</a:t>
                      </a:r>
                      <a:r>
                        <a:rPr kumimoji="0" lang="zh-CN" altLang="en-US" sz="1800" b="1" i="0" u="none" strike="noStrike" cap="none" normalizeH="0" baseline="0" dirty="0" smtClean="0">
                          <a:ln>
                            <a:noFill/>
                          </a:ln>
                          <a:solidFill>
                            <a:srgbClr val="0000CC"/>
                          </a:solidFill>
                          <a:effectLst/>
                          <a:latin typeface="Times New Roman" pitchFamily="18" charset="0"/>
                          <a:ea typeface="楷体_GB2312" pitchFamily="49" charset="-122"/>
                        </a:rPr>
                        <a:t>）</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3300"/>
                          </a:solidFill>
                          <a:effectLst/>
                          <a:latin typeface="Times New Roman" pitchFamily="18" charset="0"/>
                          <a:ea typeface="楷体_GB2312" pitchFamily="49" charset="-122"/>
                        </a:rPr>
                        <a:t>2015</a:t>
                      </a:r>
                      <a:endParaRPr kumimoji="0" lang="zh-CN" altLang="en-US" sz="1800" b="1" i="0" u="none" strike="noStrike" cap="none" normalizeH="0" baseline="0" dirty="0" smtClean="0">
                        <a:ln>
                          <a:noFill/>
                        </a:ln>
                        <a:solidFill>
                          <a:srgbClr val="FF3300"/>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CC"/>
                          </a:solidFill>
                          <a:effectLst/>
                          <a:latin typeface="Times New Roman" pitchFamily="18" charset="0"/>
                          <a:ea typeface="楷体_GB2312" pitchFamily="49" charset="-122"/>
                        </a:rPr>
                        <a:t>55</a:t>
                      </a:r>
                      <a:endParaRPr kumimoji="0" lang="zh-CN" altLang="en-US" sz="1800" b="1" i="0" u="none" strike="noStrike" cap="none" normalizeH="0" baseline="0" dirty="0" smtClean="0">
                        <a:ln>
                          <a:noFill/>
                        </a:ln>
                        <a:solidFill>
                          <a:srgbClr val="0000CC"/>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CN" altLang="en-US" sz="1800" b="1" i="0" u="none" strike="noStrike" cap="none" normalizeH="0" baseline="0" dirty="0" smtClean="0">
                          <a:ln>
                            <a:noFill/>
                          </a:ln>
                          <a:solidFill>
                            <a:srgbClr val="0000CC"/>
                          </a:solidFill>
                          <a:effectLst/>
                          <a:latin typeface="Times New Roman" pitchFamily="18" charset="0"/>
                          <a:ea typeface="楷体_GB2312" pitchFamily="49" charset="-122"/>
                        </a:rPr>
                        <a:t>孙红柳</a:t>
                      </a:r>
                      <a:endParaRPr kumimoji="0" lang="en-US" altLang="zh-CN" sz="1800" b="1" i="0" u="none" strike="noStrike" cap="none" normalizeH="0" baseline="0" dirty="0" smtClean="0">
                        <a:ln>
                          <a:noFill/>
                        </a:ln>
                        <a:solidFill>
                          <a:srgbClr val="0000CC"/>
                        </a:solidFill>
                        <a:effectLst/>
                        <a:latin typeface="Times New Roman" pitchFamily="18" charset="0"/>
                        <a:ea typeface="楷体_GB2312" pitchFamily="49" charset="-122"/>
                      </a:endParaRPr>
                    </a:p>
                  </a:txBody>
                  <a:tcPr marL="9525" marR="9525" marT="9525" marB="952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3"/>
          <p:cNvSpPr>
            <a:spLocks noChangeArrowheads="1"/>
          </p:cNvSpPr>
          <p:nvPr/>
        </p:nvSpPr>
        <p:spPr bwMode="auto">
          <a:xfrm>
            <a:off x="762000" y="142875"/>
            <a:ext cx="8001000" cy="523875"/>
          </a:xfrm>
          <a:prstGeom prst="rect">
            <a:avLst/>
          </a:prstGeom>
          <a:gradFill rotWithShape="1">
            <a:gsLst>
              <a:gs pos="0">
                <a:srgbClr val="6088C8"/>
              </a:gs>
              <a:gs pos="50000">
                <a:srgbClr val="99CCFF"/>
              </a:gs>
              <a:gs pos="100000">
                <a:srgbClr val="6088C8"/>
              </a:gs>
            </a:gsLst>
            <a:lin ang="5400000" scaled="1"/>
          </a:gradFill>
          <a:ln w="9525">
            <a:noFill/>
            <a:miter lim="800000"/>
            <a:headEnd/>
            <a:tailEnd/>
          </a:ln>
        </p:spPr>
        <p:txBody>
          <a:bodyPr lIns="91434" tIns="45717" rIns="91434" bIns="45717" anchor="ctr">
            <a:spAutoFit/>
          </a:bodyPr>
          <a:lstStyle/>
          <a:p>
            <a:pPr algn="ctr" fontAlgn="auto">
              <a:spcBef>
                <a:spcPts val="0"/>
              </a:spcBef>
              <a:spcAft>
                <a:spcPts val="0"/>
              </a:spcAft>
              <a:defRPr/>
            </a:pPr>
            <a:r>
              <a:rPr lang="zh-CN" altLang="en-US" sz="2800" dirty="0">
                <a:solidFill>
                  <a:srgbClr val="CC0000"/>
                </a:solidFill>
                <a:effectLst>
                  <a:outerShdw blurRad="38100" dist="38100" dir="2700000" algn="tl">
                    <a:srgbClr val="000000"/>
                  </a:outerShdw>
                </a:effectLst>
                <a:latin typeface="黑体" pitchFamily="49" charset="-122"/>
                <a:ea typeface="黑体" pitchFamily="49" charset="-122"/>
              </a:rPr>
              <a:t>立项省自然科学基金和科技计划</a:t>
            </a:r>
            <a:r>
              <a:rPr lang="en-US" altLang="zh-CN" sz="2800" dirty="0">
                <a:solidFill>
                  <a:srgbClr val="CC0000"/>
                </a:solidFill>
                <a:effectLst>
                  <a:outerShdw blurRad="38100" dist="38100" dir="2700000" algn="tl">
                    <a:srgbClr val="000000"/>
                  </a:outerShdw>
                </a:effectLst>
                <a:latin typeface="黑体" pitchFamily="49" charset="-122"/>
                <a:ea typeface="黑体" pitchFamily="49" charset="-122"/>
              </a:rPr>
              <a:t>7</a:t>
            </a:r>
            <a:r>
              <a:rPr lang="zh-CN" altLang="en-US" sz="2800" dirty="0">
                <a:solidFill>
                  <a:srgbClr val="CC0000"/>
                </a:solidFill>
                <a:effectLst>
                  <a:outerShdw blurRad="38100" dist="38100" dir="2700000" algn="tl">
                    <a:srgbClr val="000000"/>
                  </a:outerShdw>
                </a:effectLst>
                <a:latin typeface="黑体" pitchFamily="49" charset="-122"/>
                <a:ea typeface="黑体" pitchFamily="49" charset="-122"/>
              </a:rPr>
              <a:t>项</a:t>
            </a:r>
          </a:p>
        </p:txBody>
      </p:sp>
      <p:graphicFrame>
        <p:nvGraphicFramePr>
          <p:cNvPr id="6" name="Group 86"/>
          <p:cNvGraphicFramePr>
            <a:graphicFrameLocks noGrp="1"/>
          </p:cNvGraphicFramePr>
          <p:nvPr/>
        </p:nvGraphicFramePr>
        <p:xfrm>
          <a:off x="274638" y="785813"/>
          <a:ext cx="8643937" cy="6151562"/>
        </p:xfrm>
        <a:graphic>
          <a:graphicData uri="http://schemas.openxmlformats.org/drawingml/2006/table">
            <a:tbl>
              <a:tblPr/>
              <a:tblGrid>
                <a:gridCol w="714380"/>
                <a:gridCol w="4154882"/>
                <a:gridCol w="1357322"/>
                <a:gridCol w="928694"/>
                <a:gridCol w="1488720"/>
              </a:tblGrid>
              <a:tr h="334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Times New Roman" pitchFamily="18" charset="0"/>
                          <a:ea typeface="楷体_GB2312" pitchFamily="49" charset="-122"/>
                        </a:rPr>
                        <a:t>序号</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Times New Roman" pitchFamily="18" charset="0"/>
                          <a:ea typeface="楷体_GB2312" pitchFamily="49" charset="-122"/>
                        </a:rPr>
                        <a:t>课题名称</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Times New Roman" pitchFamily="18" charset="0"/>
                          <a:ea typeface="楷体_GB2312" pitchFamily="49" charset="-122"/>
                        </a:rPr>
                        <a:t>立项时间</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Times New Roman" pitchFamily="18" charset="0"/>
                          <a:ea typeface="楷体_GB2312" pitchFamily="49" charset="-122"/>
                        </a:rPr>
                        <a:t>经费</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Times New Roman" pitchFamily="18" charset="0"/>
                          <a:ea typeface="楷体_GB2312" pitchFamily="49" charset="-122"/>
                        </a:rPr>
                        <a:t>（万元） </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Times New Roman" pitchFamily="18" charset="0"/>
                          <a:ea typeface="楷体_GB2312" pitchFamily="49" charset="-122"/>
                        </a:rPr>
                        <a:t>负责人</a:t>
                      </a:r>
                    </a:p>
                  </a:txBody>
                  <a:tcPr marL="91434" marR="91434" marT="45717" marB="45717"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CC"/>
                          </a:solidFill>
                          <a:effectLst/>
                          <a:latin typeface="Times New Roman" pitchFamily="18" charset="0"/>
                          <a:ea typeface="楷体_GB2312" pitchFamily="49" charset="-122"/>
                        </a:rPr>
                        <a:t>1</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季铵化壳聚糖</a:t>
                      </a:r>
                      <a:r>
                        <a:rPr kumimoji="0" lang="en-US" altLang="zh-CN" sz="1600" b="1" i="0" u="none" strike="noStrike" cap="none" normalizeH="0" baseline="0" dirty="0" smtClean="0">
                          <a:ln>
                            <a:noFill/>
                          </a:ln>
                          <a:solidFill>
                            <a:srgbClr val="0000CC"/>
                          </a:solidFill>
                          <a:effectLst/>
                          <a:latin typeface="Times New Roman" pitchFamily="18" charset="0"/>
                          <a:ea typeface="楷体_GB2312" pitchFamily="49" charset="-122"/>
                        </a:rPr>
                        <a:t>/</a:t>
                      </a: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胶原蛋白静电纺丝止血膜的研制与性能研究</a:t>
                      </a: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a:t>
                      </a:r>
                      <a:r>
                        <a:rPr kumimoji="0" lang="en-US"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2015GGX102013</a:t>
                      </a: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Times New Roman" pitchFamily="18" charset="0"/>
                          <a:ea typeface="楷体_GB2312" pitchFamily="49" charset="-122"/>
                        </a:rPr>
                        <a:t>2015</a:t>
                      </a:r>
                    </a:p>
                    <a:p>
                      <a:pPr marL="0" marR="0" lvl="0" indent="0" algn="ctr" defTabSz="914400" rtl="0" eaLnBrk="1" fontAlgn="base" latinLnBrk="0" hangingPunct="1">
                        <a:lnSpc>
                          <a:spcPct val="100000"/>
                        </a:lnSpc>
                        <a:spcBef>
                          <a:spcPct val="0"/>
                        </a:spcBef>
                        <a:spcAft>
                          <a:spcPct val="0"/>
                        </a:spcAft>
                        <a:buClrTx/>
                        <a:buSzTx/>
                        <a:buFontTx/>
                        <a:buNone/>
                        <a:tabLst/>
                      </a:pPr>
                      <a:r>
                        <a:rPr lang="zh-CN" altLang="en-US" sz="1600" b="1" dirty="0" smtClean="0">
                          <a:solidFill>
                            <a:srgbClr val="CC0000"/>
                          </a:solidFill>
                          <a:effectLst/>
                          <a:latin typeface="黑体" pitchFamily="49" charset="-122"/>
                          <a:ea typeface="黑体" pitchFamily="49" charset="-122"/>
                        </a:rPr>
                        <a:t>重点研发项目</a:t>
                      </a:r>
                      <a:endParaRPr kumimoji="0" lang="zh-CN" altLang="en-US" sz="1600" b="1" i="0" u="none" strike="noStrike" cap="none" normalizeH="0" baseline="0" dirty="0" smtClean="0">
                        <a:ln>
                          <a:noFill/>
                        </a:ln>
                        <a:solidFill>
                          <a:srgbClr val="FF3300"/>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CC"/>
                          </a:solidFill>
                          <a:effectLst/>
                          <a:latin typeface="Times New Roman" pitchFamily="18" charset="0"/>
                          <a:ea typeface="楷体_GB2312" pitchFamily="49" charset="-122"/>
                        </a:rPr>
                        <a:t>20</a:t>
                      </a:r>
                      <a:endPar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王春华</a:t>
                      </a:r>
                    </a:p>
                  </a:txBody>
                  <a:tcPr marL="91434" marR="91434" marT="45717" marB="45717"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FF"/>
                          </a:solidFill>
                          <a:effectLst/>
                          <a:latin typeface="Times New Roman" pitchFamily="18" charset="0"/>
                          <a:ea typeface="楷体_GB2312" pitchFamily="49" charset="-122"/>
                        </a:rPr>
                        <a:t>2</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含</a:t>
                      </a:r>
                      <a:r>
                        <a:rPr kumimoji="0" lang="en-US" altLang="zh-CN" sz="1600" b="1" i="0" u="none" strike="noStrike" cap="none" normalizeH="0" baseline="0" dirty="0" smtClean="0">
                          <a:ln>
                            <a:noFill/>
                          </a:ln>
                          <a:solidFill>
                            <a:srgbClr val="0000CC"/>
                          </a:solidFill>
                          <a:effectLst/>
                          <a:latin typeface="Times New Roman" pitchFamily="18" charset="0"/>
                          <a:ea typeface="楷体_GB2312" pitchFamily="49" charset="-122"/>
                        </a:rPr>
                        <a:t>N</a:t>
                      </a: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杂环</a:t>
                      </a:r>
                      <a:r>
                        <a:rPr kumimoji="0" lang="en-US" altLang="zh-CN" sz="1600" b="1" i="0" u="none" strike="noStrike" cap="none" normalizeH="0" baseline="0" dirty="0" smtClean="0">
                          <a:ln>
                            <a:noFill/>
                          </a:ln>
                          <a:solidFill>
                            <a:srgbClr val="0000CC"/>
                          </a:solidFill>
                          <a:effectLst/>
                          <a:latin typeface="Times New Roman" pitchFamily="18" charset="0"/>
                          <a:ea typeface="楷体_GB2312" pitchFamily="49" charset="-122"/>
                        </a:rPr>
                        <a:t>O-</a:t>
                      </a: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取代壳聚糖双季铵盐的合成、抗菌性能研究及</a:t>
                      </a:r>
                      <a:r>
                        <a:rPr kumimoji="0" lang="en-US" altLang="zh-CN" sz="1600" b="1" i="0" u="none" strike="noStrike" cap="none" normalizeH="0" baseline="0" dirty="0" smtClean="0">
                          <a:ln>
                            <a:noFill/>
                          </a:ln>
                          <a:solidFill>
                            <a:srgbClr val="0000CC"/>
                          </a:solidFill>
                          <a:effectLst/>
                          <a:latin typeface="Times New Roman" pitchFamily="18" charset="0"/>
                          <a:ea typeface="楷体_GB2312" pitchFamily="49" charset="-122"/>
                        </a:rPr>
                        <a:t>5-FU</a:t>
                      </a: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载药应用研究（山东省自然科学基金</a:t>
                      </a:r>
                      <a:r>
                        <a:rPr kumimoji="0" lang="en-US" altLang="zh-CN" sz="1600" b="1" i="0" u="none" strike="noStrike" cap="none" normalizeH="0" baseline="0" dirty="0" smtClean="0">
                          <a:ln>
                            <a:noFill/>
                          </a:ln>
                          <a:solidFill>
                            <a:srgbClr val="0000CC"/>
                          </a:solidFill>
                          <a:effectLst/>
                          <a:latin typeface="Times New Roman" pitchFamily="18" charset="0"/>
                          <a:ea typeface="楷体_GB2312" pitchFamily="49" charset="-122"/>
                        </a:rPr>
                        <a:t>ZR2013BM022</a:t>
                      </a: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Times New Roman" pitchFamily="18" charset="0"/>
                          <a:ea typeface="楷体_GB2312" pitchFamily="49" charset="-122"/>
                        </a:rPr>
                        <a:t>2014</a:t>
                      </a:r>
                    </a:p>
                    <a:p>
                      <a:pPr marL="0" marR="0" lvl="0" indent="0" algn="ctr" defTabSz="914400" rtl="0" eaLnBrk="1" fontAlgn="base" latinLnBrk="0" hangingPunct="1">
                        <a:lnSpc>
                          <a:spcPct val="100000"/>
                        </a:lnSpc>
                        <a:spcBef>
                          <a:spcPct val="0"/>
                        </a:spcBef>
                        <a:spcAft>
                          <a:spcPct val="0"/>
                        </a:spcAft>
                        <a:buClrTx/>
                        <a:buSzTx/>
                        <a:buFontTx/>
                        <a:buNone/>
                        <a:tabLst/>
                      </a:pPr>
                      <a:r>
                        <a:rPr lang="zh-CN" altLang="en-US" sz="1600" b="1" kern="1200" dirty="0" smtClean="0">
                          <a:solidFill>
                            <a:srgbClr val="CC0000"/>
                          </a:solidFill>
                          <a:effectLst/>
                          <a:latin typeface="黑体" pitchFamily="49" charset="-122"/>
                          <a:ea typeface="黑体" pitchFamily="49" charset="-122"/>
                          <a:cs typeface="+mn-cs"/>
                        </a:rPr>
                        <a:t>省自然基金</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CC"/>
                          </a:solidFill>
                          <a:effectLst/>
                          <a:latin typeface="Times New Roman" pitchFamily="18" charset="0"/>
                          <a:ea typeface="楷体_GB2312" pitchFamily="49" charset="-122"/>
                        </a:rPr>
                        <a:t>10</a:t>
                      </a:r>
                      <a:endPar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王春华</a:t>
                      </a:r>
                    </a:p>
                  </a:txBody>
                  <a:tcPr marL="9525" marR="9525" marT="9525" marB="952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FF"/>
                          </a:solidFill>
                          <a:effectLst/>
                          <a:latin typeface="Times New Roman" pitchFamily="18" charset="0"/>
                          <a:ea typeface="楷体_GB2312" pitchFamily="49" charset="-122"/>
                        </a:rPr>
                        <a:t>3</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CC"/>
                          </a:solidFill>
                          <a:effectLst/>
                          <a:latin typeface="Times New Roman" pitchFamily="18" charset="0"/>
                          <a:ea typeface="楷体_GB2312" pitchFamily="49" charset="-122"/>
                        </a:rPr>
                        <a:t>MiR-210</a:t>
                      </a: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与</a:t>
                      </a:r>
                      <a:r>
                        <a:rPr kumimoji="0" lang="en-US" altLang="zh-CN" sz="1600" b="1" i="0" u="none" strike="noStrike" cap="none" normalizeH="0" baseline="0" dirty="0" smtClean="0">
                          <a:ln>
                            <a:noFill/>
                          </a:ln>
                          <a:solidFill>
                            <a:srgbClr val="0000CC"/>
                          </a:solidFill>
                          <a:effectLst/>
                          <a:latin typeface="Times New Roman" pitchFamily="18" charset="0"/>
                          <a:ea typeface="楷体_GB2312" pitchFamily="49" charset="-122"/>
                        </a:rPr>
                        <a:t>VEGF</a:t>
                      </a: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对红花黄色素</a:t>
                      </a:r>
                      <a:r>
                        <a:rPr kumimoji="0" lang="en-US" altLang="zh-CN" sz="1600" b="1" i="0" u="none" strike="noStrike" cap="none" normalizeH="0" baseline="0" dirty="0" smtClean="0">
                          <a:ln>
                            <a:noFill/>
                          </a:ln>
                          <a:solidFill>
                            <a:srgbClr val="0000CC"/>
                          </a:solidFill>
                          <a:effectLst/>
                          <a:latin typeface="Times New Roman" pitchFamily="18" charset="0"/>
                          <a:ea typeface="楷体_GB2312" pitchFamily="49" charset="-122"/>
                        </a:rPr>
                        <a:t>B</a:t>
                      </a: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促缺血区血管新生的影响及分子作用机制（山东省自然科学基金</a:t>
                      </a:r>
                      <a:r>
                        <a:rPr kumimoji="0" lang="en-US" altLang="zh-CN" sz="1600" b="1" i="0" u="none" strike="noStrike" cap="none" normalizeH="0" baseline="0" dirty="0" smtClean="0">
                          <a:ln>
                            <a:noFill/>
                          </a:ln>
                          <a:solidFill>
                            <a:srgbClr val="0000CC"/>
                          </a:solidFill>
                          <a:effectLst/>
                          <a:latin typeface="Times New Roman" pitchFamily="18" charset="0"/>
                          <a:ea typeface="楷体_GB2312" pitchFamily="49" charset="-122"/>
                        </a:rPr>
                        <a:t>ZR2012HM076</a:t>
                      </a: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Times New Roman" pitchFamily="18" charset="0"/>
                          <a:ea typeface="楷体_GB2312" pitchFamily="49" charset="-122"/>
                        </a:rPr>
                        <a:t>2014</a:t>
                      </a:r>
                    </a:p>
                    <a:p>
                      <a:pPr marL="0" marR="0" lvl="0" indent="0" algn="ctr" defTabSz="914400" rtl="0" eaLnBrk="1" fontAlgn="base" latinLnBrk="0" hangingPunct="1">
                        <a:lnSpc>
                          <a:spcPct val="100000"/>
                        </a:lnSpc>
                        <a:spcBef>
                          <a:spcPct val="0"/>
                        </a:spcBef>
                        <a:spcAft>
                          <a:spcPct val="0"/>
                        </a:spcAft>
                        <a:buClrTx/>
                        <a:buSzTx/>
                        <a:buFontTx/>
                        <a:buNone/>
                        <a:tabLst/>
                      </a:pPr>
                      <a:r>
                        <a:rPr lang="zh-CN" altLang="en-US" sz="1600" b="1" kern="1200" dirty="0" smtClean="0">
                          <a:solidFill>
                            <a:srgbClr val="CC0000"/>
                          </a:solidFill>
                          <a:effectLst/>
                          <a:latin typeface="黑体" pitchFamily="49" charset="-122"/>
                          <a:ea typeface="黑体" pitchFamily="49" charset="-122"/>
                          <a:cs typeface="+mn-cs"/>
                        </a:rPr>
                        <a:t>省自然基金</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CC"/>
                          </a:solidFill>
                          <a:effectLst/>
                          <a:latin typeface="Times New Roman" pitchFamily="18" charset="0"/>
                          <a:ea typeface="楷体_GB2312" pitchFamily="49" charset="-122"/>
                        </a:rPr>
                        <a:t>10</a:t>
                      </a:r>
                      <a:endPar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王超云</a:t>
                      </a:r>
                    </a:p>
                  </a:txBody>
                  <a:tcPr marL="9525" marR="9525" marT="9525" marB="952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FF"/>
                          </a:solidFill>
                          <a:effectLst/>
                          <a:latin typeface="Times New Roman" pitchFamily="18" charset="0"/>
                          <a:ea typeface="楷体_GB2312" pitchFamily="49" charset="-122"/>
                        </a:rPr>
                        <a:t>4</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CC"/>
                          </a:solidFill>
                          <a:effectLst/>
                          <a:latin typeface="Times New Roman" pitchFamily="18" charset="0"/>
                          <a:ea typeface="楷体_GB2312" pitchFamily="49" charset="-122"/>
                        </a:rPr>
                        <a:t>Jarid1d/Jarid1c</a:t>
                      </a: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基因在铅暴露引发神经发育毒性中的作用及其表观遗传学调控机制研究</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Times New Roman" pitchFamily="18" charset="0"/>
                          <a:ea typeface="楷体_GB2312" pitchFamily="49" charset="-122"/>
                        </a:rPr>
                        <a:t>2015</a:t>
                      </a:r>
                    </a:p>
                    <a:p>
                      <a:pPr marL="0" marR="0" lvl="0" indent="0" algn="ctr" defTabSz="914400" rtl="0" eaLnBrk="1" fontAlgn="base" latinLnBrk="0" hangingPunct="1">
                        <a:lnSpc>
                          <a:spcPct val="100000"/>
                        </a:lnSpc>
                        <a:spcBef>
                          <a:spcPct val="0"/>
                        </a:spcBef>
                        <a:spcAft>
                          <a:spcPct val="0"/>
                        </a:spcAft>
                        <a:buClrTx/>
                        <a:buSzTx/>
                        <a:buFontTx/>
                        <a:buNone/>
                        <a:tabLst/>
                      </a:pPr>
                      <a:r>
                        <a:rPr lang="zh-CN" altLang="en-US" sz="1600" b="1" kern="1200" dirty="0" smtClean="0">
                          <a:solidFill>
                            <a:srgbClr val="CC0000"/>
                          </a:solidFill>
                          <a:effectLst/>
                          <a:latin typeface="黑体" pitchFamily="49" charset="-122"/>
                          <a:ea typeface="黑体" pitchFamily="49" charset="-122"/>
                          <a:cs typeface="+mn-cs"/>
                        </a:rPr>
                        <a:t>省自然基金</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CC"/>
                          </a:solidFill>
                          <a:effectLst/>
                          <a:latin typeface="Times New Roman" pitchFamily="18" charset="0"/>
                          <a:ea typeface="楷体_GB2312" pitchFamily="49" charset="-122"/>
                        </a:rPr>
                        <a:t>15</a:t>
                      </a:r>
                      <a:endPar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张秀丽</a:t>
                      </a:r>
                    </a:p>
                  </a:txBody>
                  <a:tcPr marL="9525" marR="9525" marT="9525" marB="952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58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FF"/>
                          </a:solidFill>
                          <a:effectLst/>
                          <a:latin typeface="Times New Roman" pitchFamily="18" charset="0"/>
                          <a:ea typeface="楷体_GB2312" pitchFamily="49" charset="-122"/>
                        </a:rPr>
                        <a:t>5</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高附加值海洋生物制品海胆多糖的研究与开发（</a:t>
                      </a:r>
                      <a:r>
                        <a:rPr kumimoji="0" lang="en-US" altLang="zh-CN" sz="1600" b="1" i="0" u="none" strike="noStrike" cap="none" normalizeH="0" baseline="0" dirty="0" smtClean="0">
                          <a:ln>
                            <a:noFill/>
                          </a:ln>
                          <a:solidFill>
                            <a:srgbClr val="0000CC"/>
                          </a:solidFill>
                          <a:effectLst/>
                          <a:latin typeface="Times New Roman" pitchFamily="18" charset="0"/>
                          <a:ea typeface="楷体_GB2312" pitchFamily="49" charset="-122"/>
                        </a:rPr>
                        <a:t>2013YD15004</a:t>
                      </a: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Times New Roman" pitchFamily="18" charset="0"/>
                          <a:ea typeface="楷体_GB2312" pitchFamily="49" charset="-122"/>
                        </a:rPr>
                        <a:t>2014</a:t>
                      </a:r>
                    </a:p>
                    <a:p>
                      <a:pPr marL="0" marR="0" lvl="0" indent="0" algn="ctr" defTabSz="914400" rtl="0" eaLnBrk="1" fontAlgn="base" latinLnBrk="0" hangingPunct="1">
                        <a:lnSpc>
                          <a:spcPct val="100000"/>
                        </a:lnSpc>
                        <a:spcBef>
                          <a:spcPct val="0"/>
                        </a:spcBef>
                        <a:spcAft>
                          <a:spcPct val="0"/>
                        </a:spcAft>
                        <a:buClrTx/>
                        <a:buSzTx/>
                        <a:buFontTx/>
                        <a:buNone/>
                        <a:tabLst/>
                      </a:pPr>
                      <a:r>
                        <a:rPr lang="zh-CN" altLang="en-US" sz="1600" b="1" kern="1200" dirty="0" smtClean="0">
                          <a:solidFill>
                            <a:srgbClr val="CC0000"/>
                          </a:solidFill>
                          <a:effectLst/>
                          <a:latin typeface="黑体" pitchFamily="49" charset="-122"/>
                          <a:ea typeface="黑体" pitchFamily="49" charset="-122"/>
                          <a:cs typeface="+mn-cs"/>
                        </a:rPr>
                        <a:t>省科技计划</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0000CC"/>
                          </a:solidFill>
                          <a:effectLst/>
                          <a:latin typeface="Times New Roman" pitchFamily="18" charset="0"/>
                          <a:ea typeface="楷体_GB2312" pitchFamily="49" charset="-122"/>
                        </a:rPr>
                        <a:t>10</a:t>
                      </a:r>
                      <a:endParaRPr kumimoji="0" lang="zh-CN" altLang="en-US" sz="1600" b="1" i="0" u="none" strike="noStrike" cap="none" normalizeH="0" baseline="0" smtClean="0">
                        <a:ln>
                          <a:noFill/>
                        </a:ln>
                        <a:solidFill>
                          <a:srgbClr val="0000CC"/>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渤海制药</a:t>
                      </a:r>
                    </a:p>
                  </a:txBody>
                  <a:tcPr marL="9525" marR="9525" marT="9525" marB="952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3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FF"/>
                          </a:solidFill>
                          <a:effectLst/>
                          <a:latin typeface="Times New Roman" pitchFamily="18" charset="0"/>
                          <a:ea typeface="楷体_GB2312" pitchFamily="49" charset="-122"/>
                        </a:rPr>
                        <a:t>6</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润肺膏（山东省科技计划</a:t>
                      </a:r>
                      <a:r>
                        <a:rPr kumimoji="0" lang="en-US" altLang="zh-CN" sz="1600" b="1" i="0" u="none" strike="noStrike" cap="none" normalizeH="0" baseline="0" dirty="0" smtClean="0">
                          <a:ln>
                            <a:noFill/>
                          </a:ln>
                          <a:solidFill>
                            <a:srgbClr val="0000CC"/>
                          </a:solidFill>
                          <a:effectLst/>
                          <a:latin typeface="Times New Roman" pitchFamily="18" charset="0"/>
                          <a:ea typeface="楷体_GB2312" pitchFamily="49" charset="-122"/>
                        </a:rPr>
                        <a:t>2012YD19002</a:t>
                      </a: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Times New Roman" pitchFamily="18" charset="0"/>
                          <a:ea typeface="楷体_GB2312" pitchFamily="49" charset="-122"/>
                        </a:rPr>
                        <a:t>2013</a:t>
                      </a:r>
                    </a:p>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1600" b="1" kern="1200" dirty="0" smtClean="0">
                          <a:solidFill>
                            <a:srgbClr val="CC0000"/>
                          </a:solidFill>
                          <a:effectLst/>
                          <a:latin typeface="黑体" pitchFamily="49" charset="-122"/>
                          <a:ea typeface="黑体" pitchFamily="49" charset="-122"/>
                          <a:cs typeface="+mn-cs"/>
                        </a:rPr>
                        <a:t>省科技计划</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0000CC"/>
                          </a:solidFill>
                          <a:effectLst/>
                          <a:latin typeface="Times New Roman" pitchFamily="18" charset="0"/>
                          <a:ea typeface="楷体_GB2312" pitchFamily="49" charset="-122"/>
                        </a:rPr>
                        <a:t>10</a:t>
                      </a:r>
                      <a:endParaRPr kumimoji="0" lang="zh-CN" altLang="en-US" sz="1600" b="1" i="0" u="none" strike="noStrike" cap="none" normalizeH="0" baseline="0" smtClean="0">
                        <a:ln>
                          <a:noFill/>
                        </a:ln>
                        <a:solidFill>
                          <a:srgbClr val="0000CC"/>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渤海制药</a:t>
                      </a:r>
                    </a:p>
                  </a:txBody>
                  <a:tcPr marL="9525" marR="9525" marT="9525" marB="952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FF"/>
                          </a:solidFill>
                          <a:effectLst/>
                          <a:latin typeface="Times New Roman" pitchFamily="18" charset="0"/>
                          <a:ea typeface="楷体_GB2312" pitchFamily="49" charset="-122"/>
                        </a:rPr>
                        <a:t>7</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防风通圣胶囊（山东省科技计划</a:t>
                      </a:r>
                      <a:r>
                        <a:rPr kumimoji="0" lang="en-US" altLang="zh-CN" sz="1600" b="1" i="0" u="none" strike="noStrike" cap="none" normalizeH="0" baseline="0" dirty="0" smtClean="0">
                          <a:ln>
                            <a:noFill/>
                          </a:ln>
                          <a:solidFill>
                            <a:srgbClr val="0000CC"/>
                          </a:solidFill>
                          <a:effectLst/>
                          <a:latin typeface="Times New Roman" pitchFamily="18" charset="0"/>
                          <a:ea typeface="楷体_GB2312" pitchFamily="49" charset="-122"/>
                        </a:rPr>
                        <a:t>2012YD19003</a:t>
                      </a: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Times New Roman" pitchFamily="18" charset="0"/>
                          <a:ea typeface="楷体_GB2312" pitchFamily="49" charset="-122"/>
                        </a:rPr>
                        <a:t>2013</a:t>
                      </a:r>
                    </a:p>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1600" b="1" kern="1200" dirty="0" smtClean="0">
                          <a:solidFill>
                            <a:srgbClr val="CC0000"/>
                          </a:solidFill>
                          <a:effectLst/>
                          <a:latin typeface="黑体" pitchFamily="49" charset="-122"/>
                          <a:ea typeface="黑体" pitchFamily="49" charset="-122"/>
                          <a:cs typeface="+mn-cs"/>
                        </a:rPr>
                        <a:t>省科技计划</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CC"/>
                          </a:solidFill>
                          <a:effectLst/>
                          <a:latin typeface="Times New Roman" pitchFamily="18" charset="0"/>
                          <a:ea typeface="楷体_GB2312" pitchFamily="49" charset="-122"/>
                        </a:rPr>
                        <a:t>10</a:t>
                      </a:r>
                      <a:endPar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渤海制药</a:t>
                      </a:r>
                      <a:endParaRPr kumimoji="0" lang="en-US" altLang="zh-CN" sz="1600" b="1" i="0" u="none" strike="noStrike" cap="none" normalizeH="0" baseline="0" dirty="0" smtClean="0">
                        <a:ln>
                          <a:noFill/>
                        </a:ln>
                        <a:solidFill>
                          <a:srgbClr val="0000CC"/>
                        </a:solidFill>
                        <a:effectLst/>
                        <a:latin typeface="Times New Roman" pitchFamily="18" charset="0"/>
                        <a:ea typeface="楷体_GB2312" pitchFamily="49" charset="-122"/>
                      </a:endParaRPr>
                    </a:p>
                  </a:txBody>
                  <a:tcPr marL="9525" marR="9525" marT="9525" marB="952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3"/>
          <p:cNvSpPr>
            <a:spLocks noChangeArrowheads="1"/>
          </p:cNvSpPr>
          <p:nvPr/>
        </p:nvSpPr>
        <p:spPr bwMode="auto">
          <a:xfrm>
            <a:off x="762000" y="785813"/>
            <a:ext cx="8001000" cy="523875"/>
          </a:xfrm>
          <a:prstGeom prst="rect">
            <a:avLst/>
          </a:prstGeom>
          <a:gradFill rotWithShape="1">
            <a:gsLst>
              <a:gs pos="0">
                <a:srgbClr val="6088C8"/>
              </a:gs>
              <a:gs pos="50000">
                <a:srgbClr val="99CCFF"/>
              </a:gs>
              <a:gs pos="100000">
                <a:srgbClr val="6088C8"/>
              </a:gs>
            </a:gsLst>
            <a:lin ang="5400000" scaled="1"/>
          </a:gradFill>
          <a:ln w="9525">
            <a:noFill/>
            <a:miter lim="800000"/>
            <a:headEnd/>
            <a:tailEnd/>
          </a:ln>
        </p:spPr>
        <p:txBody>
          <a:bodyPr lIns="91434" tIns="45717" rIns="91434" bIns="45717" anchor="ctr">
            <a:spAutoFit/>
          </a:bodyPr>
          <a:lstStyle/>
          <a:p>
            <a:pPr algn="ctr" fontAlgn="auto">
              <a:spcBef>
                <a:spcPts val="0"/>
              </a:spcBef>
              <a:spcAft>
                <a:spcPts val="0"/>
              </a:spcAft>
              <a:defRPr/>
            </a:pPr>
            <a:r>
              <a:rPr lang="zh-CN" altLang="en-US" sz="2800" dirty="0">
                <a:solidFill>
                  <a:srgbClr val="CC0000"/>
                </a:solidFill>
                <a:effectLst>
                  <a:outerShdw blurRad="38100" dist="38100" dir="2700000" algn="tl">
                    <a:srgbClr val="000000"/>
                  </a:outerShdw>
                </a:effectLst>
                <a:latin typeface="黑体" pitchFamily="49" charset="-122"/>
                <a:ea typeface="黑体" pitchFamily="49" charset="-122"/>
              </a:rPr>
              <a:t>立项烟台市科技计划和横向课题</a:t>
            </a:r>
            <a:r>
              <a:rPr lang="en-US" altLang="zh-CN" sz="2800" dirty="0">
                <a:solidFill>
                  <a:srgbClr val="CC0000"/>
                </a:solidFill>
                <a:effectLst>
                  <a:outerShdw blurRad="38100" dist="38100" dir="2700000" algn="tl">
                    <a:srgbClr val="000000"/>
                  </a:outerShdw>
                </a:effectLst>
                <a:latin typeface="黑体" pitchFamily="49" charset="-122"/>
                <a:ea typeface="黑体" pitchFamily="49" charset="-122"/>
              </a:rPr>
              <a:t>3</a:t>
            </a:r>
            <a:r>
              <a:rPr lang="zh-CN" altLang="en-US" sz="2800" dirty="0">
                <a:solidFill>
                  <a:srgbClr val="CC0000"/>
                </a:solidFill>
                <a:effectLst>
                  <a:outerShdw blurRad="38100" dist="38100" dir="2700000" algn="tl">
                    <a:srgbClr val="000000"/>
                  </a:outerShdw>
                </a:effectLst>
                <a:latin typeface="黑体" pitchFamily="49" charset="-122"/>
                <a:ea typeface="黑体" pitchFamily="49" charset="-122"/>
              </a:rPr>
              <a:t>项</a:t>
            </a:r>
          </a:p>
        </p:txBody>
      </p:sp>
      <p:graphicFrame>
        <p:nvGraphicFramePr>
          <p:cNvPr id="6" name="Group 86"/>
          <p:cNvGraphicFramePr>
            <a:graphicFrameLocks noGrp="1"/>
          </p:cNvGraphicFramePr>
          <p:nvPr/>
        </p:nvGraphicFramePr>
        <p:xfrm>
          <a:off x="285750" y="1595438"/>
          <a:ext cx="8643938" cy="2695575"/>
        </p:xfrm>
        <a:graphic>
          <a:graphicData uri="http://schemas.openxmlformats.org/drawingml/2006/table">
            <a:tbl>
              <a:tblPr/>
              <a:tblGrid>
                <a:gridCol w="738802"/>
                <a:gridCol w="3833229"/>
                <a:gridCol w="1143008"/>
                <a:gridCol w="1143008"/>
                <a:gridCol w="1785950"/>
              </a:tblGrid>
              <a:tr h="334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Times New Roman" pitchFamily="18" charset="0"/>
                          <a:ea typeface="楷体_GB2312" pitchFamily="49" charset="-122"/>
                        </a:rPr>
                        <a:t>序号</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Times New Roman" pitchFamily="18" charset="0"/>
                          <a:ea typeface="楷体_GB2312" pitchFamily="49" charset="-122"/>
                        </a:rPr>
                        <a:t>课题名称</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Times New Roman" pitchFamily="18" charset="0"/>
                          <a:ea typeface="楷体_GB2312" pitchFamily="49" charset="-122"/>
                        </a:rPr>
                        <a:t>立项时间</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Times New Roman" pitchFamily="18" charset="0"/>
                          <a:ea typeface="楷体_GB2312" pitchFamily="49" charset="-122"/>
                        </a:rPr>
                        <a:t>经费</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Times New Roman" pitchFamily="18" charset="0"/>
                          <a:ea typeface="楷体_GB2312" pitchFamily="49" charset="-122"/>
                        </a:rPr>
                        <a:t>（万元） </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Times New Roman" pitchFamily="18" charset="0"/>
                          <a:ea typeface="楷体_GB2312" pitchFamily="49" charset="-122"/>
                        </a:rPr>
                        <a:t>负责人</a:t>
                      </a:r>
                    </a:p>
                  </a:txBody>
                  <a:tcPr marL="91434" marR="91434" marT="45717" marB="45717"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FF"/>
                          </a:solidFill>
                          <a:effectLst/>
                          <a:latin typeface="Times New Roman" pitchFamily="18" charset="0"/>
                          <a:ea typeface="楷体_GB2312" pitchFamily="49" charset="-122"/>
                        </a:rPr>
                        <a:t>1</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O-</a:t>
                      </a:r>
                      <a:r>
                        <a:rPr kumimoji="0" lang="zh-CN" altLang="en-US" sz="18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长链烷基壳聚糖季铵盐的制备及抑菌活性研究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3300"/>
                          </a:solidFill>
                          <a:effectLst/>
                          <a:latin typeface="Times New Roman" pitchFamily="18" charset="0"/>
                          <a:ea typeface="楷体_GB2312" pitchFamily="49" charset="-122"/>
                        </a:rPr>
                        <a:t>2014</a:t>
                      </a:r>
                      <a:endParaRPr kumimoji="0" lang="zh-CN" altLang="en-US" sz="1800" b="1" i="0" u="none" strike="noStrike" cap="none" normalizeH="0" baseline="0" dirty="0" smtClean="0">
                        <a:ln>
                          <a:noFill/>
                        </a:ln>
                        <a:solidFill>
                          <a:srgbClr val="FF3300"/>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CC"/>
                          </a:solidFill>
                          <a:effectLst/>
                          <a:latin typeface="Times New Roman" pitchFamily="18" charset="0"/>
                          <a:ea typeface="楷体_GB2312" pitchFamily="49" charset="-122"/>
                        </a:rPr>
                        <a:t>10</a:t>
                      </a:r>
                      <a:endParaRPr kumimoji="0" lang="zh-CN" altLang="en-US" sz="1800" b="1" i="0" u="none" strike="noStrike" cap="none" normalizeH="0" baseline="0" dirty="0" smtClean="0">
                        <a:ln>
                          <a:noFill/>
                        </a:ln>
                        <a:solidFill>
                          <a:srgbClr val="0000CC"/>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00CC"/>
                          </a:solidFill>
                          <a:effectLst/>
                          <a:latin typeface="Times New Roman" pitchFamily="18" charset="0"/>
                          <a:ea typeface="楷体_GB2312" pitchFamily="49" charset="-122"/>
                        </a:rPr>
                        <a:t>王春华</a:t>
                      </a:r>
                    </a:p>
                  </a:txBody>
                  <a:tcPr marL="9525" marR="9525" marT="9525" marB="952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FF"/>
                          </a:solidFill>
                          <a:effectLst/>
                          <a:latin typeface="Times New Roman" pitchFamily="18" charset="0"/>
                          <a:ea typeface="楷体_GB2312" pitchFamily="49" charset="-122"/>
                        </a:rPr>
                        <a:t>2</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无标记光学芯片检测</a:t>
                      </a:r>
                      <a:r>
                        <a:rPr kumimoji="0" lang="en-US" altLang="en-US" sz="18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TORCH</a:t>
                      </a:r>
                      <a:r>
                        <a:rPr kumimoji="0" lang="zh-CN" altLang="en-US" sz="18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的研究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3300"/>
                          </a:solidFill>
                          <a:effectLst/>
                          <a:latin typeface="Times New Roman" pitchFamily="18" charset="0"/>
                          <a:ea typeface="楷体_GB2312" pitchFamily="49" charset="-122"/>
                        </a:rPr>
                        <a:t>2013</a:t>
                      </a:r>
                      <a:endParaRPr kumimoji="0" lang="zh-CN" altLang="en-US" sz="1800" b="1" i="0" u="none" strike="noStrike" cap="none" normalizeH="0" baseline="0" dirty="0" smtClean="0">
                        <a:ln>
                          <a:noFill/>
                        </a:ln>
                        <a:solidFill>
                          <a:srgbClr val="FF3300"/>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CC"/>
                          </a:solidFill>
                          <a:effectLst/>
                          <a:latin typeface="Times New Roman" pitchFamily="18" charset="0"/>
                          <a:ea typeface="楷体_GB2312" pitchFamily="49" charset="-122"/>
                        </a:rPr>
                        <a:t>10</a:t>
                      </a:r>
                      <a:endParaRPr kumimoji="0" lang="zh-CN" altLang="en-US" sz="1800" b="1" i="0" u="none" strike="noStrike" cap="none" normalizeH="0" baseline="0" dirty="0" smtClean="0">
                        <a:ln>
                          <a:noFill/>
                        </a:ln>
                        <a:solidFill>
                          <a:srgbClr val="0000CC"/>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cap="none" normalizeH="0" baseline="0" dirty="0" smtClean="0">
                          <a:ln>
                            <a:noFill/>
                          </a:ln>
                          <a:solidFill>
                            <a:srgbClr val="0000CC"/>
                          </a:solidFill>
                          <a:effectLst/>
                          <a:latin typeface="Times New Roman" pitchFamily="18" charset="0"/>
                          <a:ea typeface="楷体_GB2312" pitchFamily="49" charset="-122"/>
                        </a:rPr>
                        <a:t>孙红柳</a:t>
                      </a:r>
                    </a:p>
                  </a:txBody>
                  <a:tcPr marL="9525" marR="9525" marT="9525" marB="952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24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FF"/>
                          </a:solidFill>
                          <a:effectLst/>
                          <a:latin typeface="Times New Roman" pitchFamily="18" charset="0"/>
                          <a:ea typeface="楷体_GB2312" pitchFamily="49" charset="-122"/>
                        </a:rPr>
                        <a:t>3</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润肺膏的药理效应及其作用机制研究</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rgbClr val="FF3300"/>
                          </a:solidFill>
                          <a:effectLst/>
                          <a:latin typeface="Times New Roman" pitchFamily="18" charset="0"/>
                          <a:ea typeface="楷体_GB2312" pitchFamily="49" charset="-122"/>
                          <a:cs typeface="+mn-cs"/>
                        </a:rPr>
                        <a:t>2013</a:t>
                      </a:r>
                      <a:endParaRPr kumimoji="0" lang="zh-CN" altLang="en-US" sz="1800" b="1" i="0" u="none" strike="noStrike" kern="1200" cap="none" normalizeH="0" baseline="0" dirty="0" smtClean="0">
                        <a:ln>
                          <a:noFill/>
                        </a:ln>
                        <a:solidFill>
                          <a:srgbClr val="FF3300"/>
                        </a:solidFill>
                        <a:effectLst/>
                        <a:latin typeface="Times New Roman" pitchFamily="18" charset="0"/>
                        <a:ea typeface="楷体_GB2312" pitchFamily="49" charset="-122"/>
                        <a:cs typeface="+mn-cs"/>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30</a:t>
                      </a:r>
                      <a:endParaRPr kumimoji="0" lang="zh-CN" altLang="en-US" sz="1800" b="1" i="0" u="none" strike="noStrike" kern="1200" cap="none" normalizeH="0" baseline="0" dirty="0" smtClean="0">
                        <a:ln>
                          <a:noFill/>
                        </a:ln>
                        <a:solidFill>
                          <a:srgbClr val="0000CC"/>
                        </a:solidFill>
                        <a:effectLst/>
                        <a:latin typeface="Times New Roman" pitchFamily="18" charset="0"/>
                        <a:ea typeface="楷体_GB2312" pitchFamily="49" charset="-122"/>
                        <a:cs typeface="+mn-cs"/>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王超云</a:t>
                      </a:r>
                    </a:p>
                  </a:txBody>
                  <a:tcPr marL="9525" marR="9525" marT="9525" marB="952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AutoShape 7" descr="ANd9GcQbcZ_8R3avhJYFUIRC_uUypsh5GNehLpGbDWiY6yZRH9MMaNcH"/>
          <p:cNvSpPr>
            <a:spLocks noChangeAspect="1" noChangeArrowheads="1"/>
          </p:cNvSpPr>
          <p:nvPr/>
        </p:nvSpPr>
        <p:spPr bwMode="auto">
          <a:xfrm>
            <a:off x="4419600" y="3810000"/>
            <a:ext cx="304800" cy="304800"/>
          </a:xfrm>
          <a:prstGeom prst="rect">
            <a:avLst/>
          </a:prstGeom>
          <a:noFill/>
          <a:ln w="9525">
            <a:noFill/>
            <a:miter lim="800000"/>
            <a:headEnd/>
            <a:tailEnd/>
          </a:ln>
        </p:spPr>
        <p:txBody>
          <a:bodyPr/>
          <a:lstStyle/>
          <a:p>
            <a:endParaRPr lang="zh-CN" altLang="en-US">
              <a:ea typeface="微软雅黑" pitchFamily="34" charset="-122"/>
            </a:endParaRPr>
          </a:p>
        </p:txBody>
      </p:sp>
      <p:sp>
        <p:nvSpPr>
          <p:cNvPr id="46082" name="AutoShape 9" descr="ANd9GcQbcZ_8R3avhJYFUIRC_uUypsh5GNehLpGbDWiY6yZRH9MMaNcH"/>
          <p:cNvSpPr>
            <a:spLocks noChangeAspect="1" noChangeArrowheads="1"/>
          </p:cNvSpPr>
          <p:nvPr/>
        </p:nvSpPr>
        <p:spPr bwMode="auto">
          <a:xfrm>
            <a:off x="4419600" y="3810000"/>
            <a:ext cx="304800" cy="304800"/>
          </a:xfrm>
          <a:prstGeom prst="rect">
            <a:avLst/>
          </a:prstGeom>
          <a:noFill/>
          <a:ln w="9525">
            <a:noFill/>
            <a:miter lim="800000"/>
            <a:headEnd/>
            <a:tailEnd/>
          </a:ln>
        </p:spPr>
        <p:txBody>
          <a:bodyPr/>
          <a:lstStyle/>
          <a:p>
            <a:endParaRPr lang="zh-CN" altLang="en-US">
              <a:ea typeface="微软雅黑" pitchFamily="34" charset="-122"/>
            </a:endParaRPr>
          </a:p>
        </p:txBody>
      </p:sp>
      <p:sp>
        <p:nvSpPr>
          <p:cNvPr id="7" name="Rectangle 3"/>
          <p:cNvSpPr txBox="1">
            <a:spLocks/>
          </p:cNvSpPr>
          <p:nvPr/>
        </p:nvSpPr>
        <p:spPr bwMode="auto">
          <a:xfrm>
            <a:off x="357188" y="1785938"/>
            <a:ext cx="8496300" cy="4495800"/>
          </a:xfrm>
          <a:prstGeom prst="rect">
            <a:avLst/>
          </a:prstGeom>
          <a:noFill/>
          <a:ln w="9525">
            <a:noFill/>
            <a:miter lim="800000"/>
            <a:headEnd/>
            <a:tailEnd/>
          </a:ln>
        </p:spPr>
        <p:txBody>
          <a:bodyPr/>
          <a:lstStyle/>
          <a:p>
            <a:pPr marL="742950" lvl="1" indent="-285750" eaLnBrk="0" hangingPunct="0">
              <a:lnSpc>
                <a:spcPct val="145000"/>
              </a:lnSpc>
              <a:spcBef>
                <a:spcPct val="20000"/>
              </a:spcBef>
              <a:buClr>
                <a:srgbClr val="FF0066"/>
              </a:buClr>
              <a:buSzPct val="75000"/>
              <a:buFont typeface="Wingdings" pitchFamily="2" charset="2"/>
              <a:buChar char="l"/>
            </a:pPr>
            <a:r>
              <a:rPr lang="zh-CN" altLang="en-US" sz="2800" b="1">
                <a:latin typeface="Times New Roman" pitchFamily="18" charset="0"/>
                <a:ea typeface="楷体_GB2312"/>
                <a:cs typeface="Times New Roman" pitchFamily="18" charset="0"/>
              </a:rPr>
              <a:t>发表论文</a:t>
            </a:r>
            <a:r>
              <a:rPr lang="en-US" altLang="zh-CN" sz="2800" b="1">
                <a:solidFill>
                  <a:srgbClr val="0000CC"/>
                </a:solidFill>
                <a:latin typeface="Times New Roman" pitchFamily="18" charset="0"/>
                <a:ea typeface="楷体_GB2312"/>
                <a:cs typeface="Times New Roman" pitchFamily="18" charset="0"/>
              </a:rPr>
              <a:t>30</a:t>
            </a:r>
            <a:r>
              <a:rPr lang="zh-CN" altLang="en-US" sz="2800" b="1">
                <a:solidFill>
                  <a:srgbClr val="0000CC"/>
                </a:solidFill>
                <a:latin typeface="Times New Roman" pitchFamily="18" charset="0"/>
                <a:ea typeface="楷体_GB2312"/>
                <a:cs typeface="Times New Roman" pitchFamily="18" charset="0"/>
              </a:rPr>
              <a:t>余篇</a:t>
            </a:r>
            <a:r>
              <a:rPr lang="zh-CN" altLang="en-US" sz="2800" b="1">
                <a:latin typeface="Times New Roman" pitchFamily="18" charset="0"/>
                <a:ea typeface="楷体_GB2312"/>
                <a:cs typeface="Times New Roman" pitchFamily="18" charset="0"/>
              </a:rPr>
              <a:t>，其中</a:t>
            </a:r>
            <a:r>
              <a:rPr lang="en-US" altLang="zh-CN" sz="2800" b="1">
                <a:latin typeface="Times New Roman" pitchFamily="18" charset="0"/>
                <a:ea typeface="楷体_GB2312"/>
                <a:cs typeface="Times New Roman" pitchFamily="18" charset="0"/>
              </a:rPr>
              <a:t>SCI</a:t>
            </a:r>
            <a:r>
              <a:rPr lang="zh-CN" altLang="en-US" sz="2800" b="1">
                <a:latin typeface="Times New Roman" pitchFamily="18" charset="0"/>
                <a:ea typeface="楷体_GB2312"/>
                <a:cs typeface="Times New Roman" pitchFamily="18" charset="0"/>
              </a:rPr>
              <a:t>论文</a:t>
            </a:r>
            <a:r>
              <a:rPr lang="en-US" altLang="zh-CN" sz="2800" b="1">
                <a:solidFill>
                  <a:srgbClr val="0000CC"/>
                </a:solidFill>
                <a:latin typeface="Times New Roman" pitchFamily="18" charset="0"/>
                <a:ea typeface="楷体_GB2312"/>
                <a:cs typeface="Times New Roman" pitchFamily="18" charset="0"/>
              </a:rPr>
              <a:t>13</a:t>
            </a:r>
            <a:r>
              <a:rPr lang="zh-CN" altLang="en-US" sz="2800" b="1">
                <a:solidFill>
                  <a:srgbClr val="0000CC"/>
                </a:solidFill>
                <a:latin typeface="Times New Roman" pitchFamily="18" charset="0"/>
                <a:ea typeface="楷体_GB2312"/>
                <a:cs typeface="Times New Roman" pitchFamily="18" charset="0"/>
              </a:rPr>
              <a:t>篇</a:t>
            </a:r>
          </a:p>
          <a:p>
            <a:pPr marL="742950" lvl="1" indent="-285750" eaLnBrk="0" hangingPunct="0">
              <a:lnSpc>
                <a:spcPct val="145000"/>
              </a:lnSpc>
              <a:spcBef>
                <a:spcPct val="20000"/>
              </a:spcBef>
              <a:buClr>
                <a:srgbClr val="FF0066"/>
              </a:buClr>
              <a:buSzPct val="75000"/>
              <a:buFont typeface="Wingdings" pitchFamily="2" charset="2"/>
              <a:buChar char="l"/>
            </a:pPr>
            <a:r>
              <a:rPr lang="zh-CN" altLang="en-US" sz="2800" b="1">
                <a:latin typeface="Times New Roman" pitchFamily="18" charset="0"/>
                <a:ea typeface="楷体_GB2312"/>
                <a:cs typeface="Times New Roman" pitchFamily="18" charset="0"/>
              </a:rPr>
              <a:t>申请国内发明专利</a:t>
            </a:r>
            <a:r>
              <a:rPr lang="en-US" altLang="zh-CN" sz="2800" b="1">
                <a:solidFill>
                  <a:srgbClr val="0000CC"/>
                </a:solidFill>
                <a:latin typeface="Times New Roman" pitchFamily="18" charset="0"/>
                <a:ea typeface="楷体_GB2312"/>
                <a:cs typeface="Times New Roman" pitchFamily="18" charset="0"/>
              </a:rPr>
              <a:t>10</a:t>
            </a:r>
            <a:r>
              <a:rPr lang="zh-CN" altLang="en-US" sz="2800" b="1">
                <a:solidFill>
                  <a:srgbClr val="0000CC"/>
                </a:solidFill>
                <a:latin typeface="Times New Roman" pitchFamily="18" charset="0"/>
                <a:ea typeface="楷体_GB2312"/>
                <a:cs typeface="Times New Roman" pitchFamily="18" charset="0"/>
              </a:rPr>
              <a:t>项</a:t>
            </a:r>
            <a:r>
              <a:rPr lang="zh-CN" altLang="en-US" sz="2800" b="1">
                <a:latin typeface="Times New Roman" pitchFamily="18" charset="0"/>
                <a:ea typeface="楷体_GB2312"/>
                <a:cs typeface="Times New Roman" pitchFamily="18" charset="0"/>
              </a:rPr>
              <a:t>，其中</a:t>
            </a:r>
            <a:r>
              <a:rPr lang="zh-CN" altLang="en-US" sz="2800" b="1">
                <a:solidFill>
                  <a:srgbClr val="0000CC"/>
                </a:solidFill>
                <a:latin typeface="Times New Roman" pitchFamily="18" charset="0"/>
                <a:ea typeface="楷体_GB2312"/>
                <a:cs typeface="Times New Roman" pitchFamily="18" charset="0"/>
              </a:rPr>
              <a:t>授权</a:t>
            </a:r>
            <a:r>
              <a:rPr lang="en-US" altLang="zh-CN" sz="2800" b="1">
                <a:solidFill>
                  <a:srgbClr val="0000CC"/>
                </a:solidFill>
                <a:latin typeface="Times New Roman" pitchFamily="18" charset="0"/>
                <a:ea typeface="楷体_GB2312"/>
                <a:cs typeface="Times New Roman" pitchFamily="18" charset="0"/>
              </a:rPr>
              <a:t>6</a:t>
            </a:r>
            <a:r>
              <a:rPr lang="zh-CN" altLang="en-US" sz="2800" b="1">
                <a:solidFill>
                  <a:srgbClr val="0000CC"/>
                </a:solidFill>
                <a:latin typeface="Times New Roman" pitchFamily="18" charset="0"/>
                <a:ea typeface="楷体_GB2312"/>
                <a:cs typeface="Times New Roman" pitchFamily="18" charset="0"/>
              </a:rPr>
              <a:t>项</a:t>
            </a:r>
          </a:p>
          <a:p>
            <a:pPr marL="742950" lvl="1" indent="-285750" eaLnBrk="0" hangingPunct="0">
              <a:lnSpc>
                <a:spcPct val="145000"/>
              </a:lnSpc>
              <a:spcBef>
                <a:spcPct val="20000"/>
              </a:spcBef>
              <a:buClr>
                <a:srgbClr val="FF0066"/>
              </a:buClr>
              <a:buSzPct val="75000"/>
              <a:buFont typeface="Wingdings" pitchFamily="2" charset="2"/>
              <a:buChar char="l"/>
            </a:pPr>
            <a:r>
              <a:rPr lang="zh-CN" altLang="en-US" sz="2800" b="1">
                <a:latin typeface="Times New Roman" pitchFamily="18" charset="0"/>
                <a:ea typeface="楷体_GB2312"/>
                <a:cs typeface="Times New Roman" pitchFamily="18" charset="0"/>
              </a:rPr>
              <a:t>获得厅局级以上奖励</a:t>
            </a:r>
            <a:r>
              <a:rPr lang="en-US" altLang="zh-CN" sz="2800" b="1">
                <a:solidFill>
                  <a:srgbClr val="0000CC"/>
                </a:solidFill>
                <a:latin typeface="Times New Roman" pitchFamily="18" charset="0"/>
                <a:ea typeface="楷体_GB2312"/>
                <a:cs typeface="Times New Roman" pitchFamily="18" charset="0"/>
              </a:rPr>
              <a:t>4</a:t>
            </a:r>
            <a:r>
              <a:rPr lang="zh-CN" altLang="en-US" sz="2800" b="1">
                <a:solidFill>
                  <a:srgbClr val="0000CC"/>
                </a:solidFill>
                <a:latin typeface="Times New Roman" pitchFamily="18" charset="0"/>
                <a:ea typeface="楷体_GB2312"/>
                <a:cs typeface="Times New Roman" pitchFamily="18" charset="0"/>
              </a:rPr>
              <a:t>项</a:t>
            </a:r>
            <a:endParaRPr lang="en-US" altLang="zh-CN" sz="2800" b="1">
              <a:solidFill>
                <a:srgbClr val="0000CC"/>
              </a:solidFill>
              <a:latin typeface="Times New Roman" pitchFamily="18" charset="0"/>
              <a:ea typeface="楷体_GB2312"/>
              <a:cs typeface="Times New Roman" pitchFamily="18" charset="0"/>
            </a:endParaRPr>
          </a:p>
        </p:txBody>
      </p:sp>
      <p:sp>
        <p:nvSpPr>
          <p:cNvPr id="11" name="Rectangle 11"/>
          <p:cNvSpPr>
            <a:spLocks noChangeArrowheads="1"/>
          </p:cNvSpPr>
          <p:nvPr/>
        </p:nvSpPr>
        <p:spPr bwMode="auto">
          <a:xfrm>
            <a:off x="357188" y="1000125"/>
            <a:ext cx="5429250" cy="5238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marL="609600" indent="-609600" algn="ctr">
              <a:defRPr/>
            </a:pPr>
            <a:r>
              <a:rPr lang="zh-CN" altLang="en-US" sz="2800" b="1" dirty="0">
                <a:solidFill>
                  <a:srgbClr val="FF3300"/>
                </a:solidFill>
                <a:latin typeface="黑体" pitchFamily="2" charset="-122"/>
                <a:ea typeface="黑体" pitchFamily="2" charset="-122"/>
                <a:cs typeface="微软雅黑"/>
              </a:rPr>
              <a:t>发表论文、专利和获奖情况</a:t>
            </a:r>
          </a:p>
        </p:txBody>
      </p:sp>
      <p:sp>
        <p:nvSpPr>
          <p:cNvPr id="46085" name="Text Box 3"/>
          <p:cNvSpPr txBox="1">
            <a:spLocks noChangeArrowheads="1"/>
          </p:cNvSpPr>
          <p:nvPr/>
        </p:nvSpPr>
        <p:spPr bwMode="gray">
          <a:xfrm>
            <a:off x="768350" y="71438"/>
            <a:ext cx="6303963" cy="646112"/>
          </a:xfrm>
          <a:prstGeom prst="rect">
            <a:avLst/>
          </a:prstGeom>
          <a:noFill/>
          <a:ln w="9525">
            <a:noFill/>
            <a:miter lim="800000"/>
            <a:headEnd/>
            <a:tailEnd/>
          </a:ln>
        </p:spPr>
        <p:txBody>
          <a:bodyPr>
            <a:spAutoFit/>
          </a:bodyPr>
          <a:lstStyle/>
          <a:p>
            <a:pPr eaLnBrk="0" hangingPunct="0"/>
            <a:r>
              <a:rPr lang="en-US" altLang="zh-CN" sz="3600" b="1">
                <a:solidFill>
                  <a:srgbClr val="000066"/>
                </a:solidFill>
                <a:ea typeface="黑体" pitchFamily="49" charset="-122"/>
              </a:rPr>
              <a:t>3.3 </a:t>
            </a:r>
            <a:r>
              <a:rPr lang="zh-CN" altLang="en-US" sz="3600" b="1">
                <a:solidFill>
                  <a:srgbClr val="000066"/>
                </a:solidFill>
                <a:ea typeface="黑体" pitchFamily="49" charset="-122"/>
              </a:rPr>
              <a:t>主要成果</a:t>
            </a:r>
          </a:p>
        </p:txBody>
      </p:sp>
      <p:sp>
        <p:nvSpPr>
          <p:cNvPr id="46086" name="Rectangle 7"/>
          <p:cNvSpPr>
            <a:spLocks noChangeArrowheads="1"/>
          </p:cNvSpPr>
          <p:nvPr/>
        </p:nvSpPr>
        <p:spPr bwMode="auto">
          <a:xfrm>
            <a:off x="0" y="785813"/>
            <a:ext cx="9144000" cy="71437"/>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1"/>
          </p:nvPr>
        </p:nvSpPr>
        <p:spPr>
          <a:xfrm>
            <a:off x="0" y="1484313"/>
            <a:ext cx="9144000" cy="3240087"/>
          </a:xfrm>
          <a:gradFill rotWithShape="1">
            <a:gsLst>
              <a:gs pos="0">
                <a:srgbClr val="5E1800"/>
              </a:gs>
              <a:gs pos="50000">
                <a:srgbClr val="CC3300"/>
              </a:gs>
              <a:gs pos="100000">
                <a:srgbClr val="5E1800"/>
              </a:gs>
            </a:gsLst>
            <a:lin ang="5400000" scaled="1"/>
          </a:gradFill>
          <a:ln>
            <a:solidFill>
              <a:srgbClr val="CC3300"/>
            </a:solidFill>
          </a:ln>
        </p:spPr>
        <p:txBody>
          <a:bodyPr/>
          <a:lstStyle/>
          <a:p>
            <a:pPr algn="ctr" eaLnBrk="1" hangingPunct="1">
              <a:lnSpc>
                <a:spcPct val="120000"/>
              </a:lnSpc>
              <a:spcBef>
                <a:spcPct val="50000"/>
              </a:spcBef>
              <a:buFontTx/>
              <a:buNone/>
            </a:pPr>
            <a:endParaRPr lang="en-US" altLang="zh-CN" sz="1200" b="1" smtClean="0">
              <a:solidFill>
                <a:schemeClr val="accent2"/>
              </a:solidFill>
              <a:ea typeface="黑体" pitchFamily="49" charset="-122"/>
            </a:endParaRPr>
          </a:p>
          <a:p>
            <a:pPr algn="ctr" eaLnBrk="1" hangingPunct="1">
              <a:lnSpc>
                <a:spcPct val="120000"/>
              </a:lnSpc>
              <a:spcBef>
                <a:spcPct val="50000"/>
              </a:spcBef>
              <a:buFontTx/>
              <a:buNone/>
            </a:pPr>
            <a:endParaRPr lang="en-US" altLang="zh-CN" sz="1600" b="1" smtClean="0">
              <a:solidFill>
                <a:schemeClr val="bg1"/>
              </a:solidFill>
              <a:ea typeface="黑体" pitchFamily="49" charset="-122"/>
            </a:endParaRPr>
          </a:p>
          <a:p>
            <a:pPr algn="ctr" eaLnBrk="1" hangingPunct="1">
              <a:lnSpc>
                <a:spcPct val="120000"/>
              </a:lnSpc>
              <a:spcBef>
                <a:spcPct val="50000"/>
              </a:spcBef>
              <a:buFontTx/>
              <a:buNone/>
            </a:pPr>
            <a:r>
              <a:rPr lang="zh-CN" altLang="en-US" sz="4800" b="1" smtClean="0">
                <a:solidFill>
                  <a:schemeClr val="bg1"/>
                </a:solidFill>
                <a:ea typeface="黑体" pitchFamily="49" charset="-122"/>
              </a:rPr>
              <a:t>一  实验室建设历程和总体定位</a:t>
            </a: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3"/>
          <p:cNvSpPr>
            <a:spLocks noChangeArrowheads="1"/>
          </p:cNvSpPr>
          <p:nvPr/>
        </p:nvSpPr>
        <p:spPr bwMode="auto">
          <a:xfrm>
            <a:off x="1928813" y="642938"/>
            <a:ext cx="5464175" cy="523875"/>
          </a:xfrm>
          <a:prstGeom prst="rect">
            <a:avLst/>
          </a:prstGeom>
          <a:gradFill rotWithShape="1">
            <a:gsLst>
              <a:gs pos="0">
                <a:srgbClr val="6088C8"/>
              </a:gs>
              <a:gs pos="50000">
                <a:srgbClr val="99CCFF"/>
              </a:gs>
              <a:gs pos="100000">
                <a:srgbClr val="6088C8"/>
              </a:gs>
            </a:gsLst>
            <a:lin ang="5400000" scaled="1"/>
          </a:gradFill>
          <a:ln w="9525">
            <a:noFill/>
            <a:miter lim="800000"/>
            <a:headEnd/>
            <a:tailEnd/>
          </a:ln>
        </p:spPr>
        <p:txBody>
          <a:bodyPr lIns="91434" tIns="45717" rIns="91434" bIns="45717" anchor="ctr">
            <a:spAutoFit/>
          </a:bodyPr>
          <a:lstStyle/>
          <a:p>
            <a:pPr algn="ctr" fontAlgn="auto">
              <a:spcBef>
                <a:spcPts val="0"/>
              </a:spcBef>
              <a:spcAft>
                <a:spcPts val="0"/>
              </a:spcAft>
              <a:buFont typeface="Arial" pitchFamily="34" charset="0"/>
              <a:buNone/>
              <a:defRPr/>
            </a:pPr>
            <a:r>
              <a:rPr lang="zh-CN" altLang="en-US" sz="2800" dirty="0">
                <a:solidFill>
                  <a:srgbClr val="CC0000"/>
                </a:solidFill>
                <a:effectLst>
                  <a:outerShdw blurRad="38100" dist="38100" dir="2700000" algn="tl">
                    <a:srgbClr val="000000"/>
                  </a:outerShdw>
                </a:effectLst>
                <a:latin typeface="Times New Roman" pitchFamily="18" charset="0"/>
                <a:ea typeface="微软雅黑"/>
              </a:rPr>
              <a:t>近三年发表</a:t>
            </a:r>
            <a:r>
              <a:rPr lang="en-US" altLang="zh-CN" sz="2800" dirty="0">
                <a:solidFill>
                  <a:srgbClr val="CC0000"/>
                </a:solidFill>
                <a:effectLst>
                  <a:outerShdw blurRad="38100" dist="38100" dir="2700000" algn="tl">
                    <a:srgbClr val="000000"/>
                  </a:outerShdw>
                </a:effectLst>
                <a:latin typeface="Times New Roman" pitchFamily="18" charset="0"/>
                <a:ea typeface="微软雅黑"/>
              </a:rPr>
              <a:t>SCI</a:t>
            </a:r>
            <a:r>
              <a:rPr lang="zh-CN" altLang="en-US" sz="2800" dirty="0">
                <a:solidFill>
                  <a:srgbClr val="CC0000"/>
                </a:solidFill>
                <a:effectLst>
                  <a:outerShdw blurRad="38100" dist="38100" dir="2700000" algn="tl">
                    <a:srgbClr val="000000"/>
                  </a:outerShdw>
                </a:effectLst>
                <a:latin typeface="Times New Roman" pitchFamily="18" charset="0"/>
                <a:ea typeface="微软雅黑"/>
              </a:rPr>
              <a:t>论文</a:t>
            </a:r>
            <a:r>
              <a:rPr lang="en-US" altLang="zh-CN" sz="2800" dirty="0">
                <a:solidFill>
                  <a:srgbClr val="FF3300"/>
                </a:solidFill>
                <a:effectLst>
                  <a:outerShdw blurRad="38100" dist="38100" dir="2700000" algn="tl">
                    <a:srgbClr val="000000"/>
                  </a:outerShdw>
                </a:effectLst>
                <a:latin typeface="Times New Roman" pitchFamily="18" charset="0"/>
                <a:ea typeface="微软雅黑"/>
              </a:rPr>
              <a:t>13</a:t>
            </a:r>
            <a:r>
              <a:rPr lang="zh-CN" altLang="en-US" sz="2800" dirty="0">
                <a:solidFill>
                  <a:srgbClr val="CC0000"/>
                </a:solidFill>
                <a:effectLst>
                  <a:outerShdw blurRad="38100" dist="38100" dir="2700000" algn="tl">
                    <a:srgbClr val="000000"/>
                  </a:outerShdw>
                </a:effectLst>
                <a:latin typeface="Times New Roman" pitchFamily="18" charset="0"/>
                <a:ea typeface="微软雅黑"/>
              </a:rPr>
              <a:t>篇</a:t>
            </a:r>
          </a:p>
        </p:txBody>
      </p:sp>
      <p:graphicFrame>
        <p:nvGraphicFramePr>
          <p:cNvPr id="9" name="表格 8"/>
          <p:cNvGraphicFramePr>
            <a:graphicFrameLocks noGrp="1"/>
          </p:cNvGraphicFramePr>
          <p:nvPr/>
        </p:nvGraphicFramePr>
        <p:xfrm>
          <a:off x="285750" y="1357313"/>
          <a:ext cx="8429625" cy="5176837"/>
        </p:xfrm>
        <a:graphic>
          <a:graphicData uri="http://schemas.openxmlformats.org/drawingml/2006/table">
            <a:tbl>
              <a:tblPr firstRow="1" bandRow="1">
                <a:tableStyleId>{5940675A-B579-460E-94D1-54222C63F5DA}</a:tableStyleId>
              </a:tblPr>
              <a:tblGrid>
                <a:gridCol w="500065"/>
                <a:gridCol w="3857652"/>
                <a:gridCol w="1000132"/>
                <a:gridCol w="857256"/>
                <a:gridCol w="1000132"/>
                <a:gridCol w="1214416"/>
              </a:tblGrid>
              <a:tr h="5715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rPr>
                        <a:t>序号</a:t>
                      </a: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a:ln>
                            <a:noFill/>
                          </a:ln>
                          <a:solidFill>
                            <a:schemeClr val="tx1"/>
                          </a:solidFill>
                          <a:effectLst/>
                          <a:latin typeface="Times New Roman" pitchFamily="18" charset="0"/>
                          <a:ea typeface="楷体_GB2312" pitchFamily="49" charset="-122"/>
                          <a:cs typeface="+mn-cs"/>
                        </a:rPr>
                        <a:t>论文或著作名称</a:t>
                      </a:r>
                    </a:p>
                  </a:txBody>
                  <a:tcPr marL="42812" marR="42812" marT="0"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rPr>
                        <a:t>影响</a:t>
                      </a:r>
                      <a:endParaRPr kumimoji="0" lang="en-US" altLang="zh-CN"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rPr>
                        <a:t>因子</a:t>
                      </a:r>
                      <a:endParaRPr kumimoji="0" lang="zh-CN" altLang="en-US" sz="1600" b="1" i="0" u="none" strike="noStrike" kern="1200" cap="none" normalizeH="0" baseline="0" dirty="0">
                        <a:ln>
                          <a:noFill/>
                        </a:ln>
                        <a:solidFill>
                          <a:schemeClr val="tx1"/>
                        </a:solidFill>
                        <a:effectLst/>
                        <a:latin typeface="Times New Roman" pitchFamily="18" charset="0"/>
                        <a:ea typeface="楷体_GB2312" pitchFamily="49" charset="-122"/>
                        <a:cs typeface="+mn-cs"/>
                      </a:endParaRPr>
                    </a:p>
                  </a:txBody>
                  <a:tcPr marL="42812" marR="42812" marT="0"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rPr>
                        <a:t>发 表 时间</a:t>
                      </a:r>
                      <a:endParaRPr kumimoji="0" lang="zh-CN" altLang="en-US" sz="1600" b="1" i="0" u="none" strike="noStrike" kern="1200" cap="none" normalizeH="0" baseline="0" dirty="0">
                        <a:ln>
                          <a:noFill/>
                        </a:ln>
                        <a:solidFill>
                          <a:schemeClr val="tx1"/>
                        </a:solidFill>
                        <a:effectLst/>
                        <a:latin typeface="Times New Roman" pitchFamily="18" charset="0"/>
                        <a:ea typeface="楷体_GB2312" pitchFamily="49" charset="-122"/>
                        <a:cs typeface="+mn-cs"/>
                      </a:endParaRPr>
                    </a:p>
                  </a:txBody>
                  <a:tcPr marL="42812" marR="42812" marT="0"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a:ln>
                            <a:noFill/>
                          </a:ln>
                          <a:solidFill>
                            <a:schemeClr val="tx1"/>
                          </a:solidFill>
                          <a:effectLst/>
                          <a:latin typeface="Times New Roman" pitchFamily="18" charset="0"/>
                          <a:ea typeface="楷体_GB2312" pitchFamily="49" charset="-122"/>
                          <a:cs typeface="+mn-cs"/>
                        </a:rPr>
                        <a:t>期</a:t>
                      </a:r>
                      <a:r>
                        <a:rPr kumimoji="0" lang="en-US" altLang="en-US" sz="1600" b="1" i="0" u="none" strike="noStrike" kern="1200" cap="none" normalizeH="0" baseline="0" dirty="0">
                          <a:ln>
                            <a:noFill/>
                          </a:ln>
                          <a:solidFill>
                            <a:schemeClr val="tx1"/>
                          </a:solidFill>
                          <a:effectLst/>
                          <a:latin typeface="Times New Roman" pitchFamily="18" charset="0"/>
                          <a:ea typeface="楷体_GB2312" pitchFamily="49" charset="-122"/>
                          <a:cs typeface="+mn-cs"/>
                        </a:rPr>
                        <a:t> </a:t>
                      </a:r>
                      <a:r>
                        <a:rPr kumimoji="0" lang="zh-CN" altLang="en-US"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rPr>
                        <a:t>刊</a:t>
                      </a:r>
                      <a:r>
                        <a:rPr kumimoji="0" lang="en-US" altLang="en-US"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rPr>
                        <a:t> </a:t>
                      </a:r>
                      <a:endParaRPr kumimoji="0" lang="zh-CN" altLang="en-US" sz="1600" b="1" i="0" u="none" strike="noStrike" kern="1200" cap="none" normalizeH="0" baseline="0" dirty="0">
                        <a:ln>
                          <a:noFill/>
                        </a:ln>
                        <a:solidFill>
                          <a:schemeClr val="tx1"/>
                        </a:solidFill>
                        <a:effectLst/>
                        <a:latin typeface="Times New Roman" pitchFamily="18" charset="0"/>
                        <a:ea typeface="楷体_GB2312" pitchFamily="49" charset="-122"/>
                        <a:cs typeface="+mn-cs"/>
                      </a:endParaRPr>
                    </a:p>
                  </a:txBody>
                  <a:tcPr marL="42812" marR="42812" marT="0"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rPr>
                        <a:t>姓名</a:t>
                      </a:r>
                      <a:endParaRPr kumimoji="0" lang="zh-CN" altLang="en-US" sz="1600" b="1" i="0" u="none" strike="noStrike" kern="1200" cap="none" normalizeH="0" baseline="0" dirty="0">
                        <a:ln>
                          <a:noFill/>
                        </a:ln>
                        <a:solidFill>
                          <a:schemeClr val="tx1"/>
                        </a:solidFill>
                        <a:effectLst/>
                        <a:latin typeface="Times New Roman" pitchFamily="18" charset="0"/>
                        <a:ea typeface="楷体_GB2312" pitchFamily="49" charset="-122"/>
                        <a:cs typeface="+mn-cs"/>
                      </a:endParaRPr>
                    </a:p>
                  </a:txBody>
                  <a:tcPr marL="42812" marR="42812"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9210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241BDB"/>
                          </a:solidFill>
                          <a:effectLst/>
                          <a:latin typeface="Times New Roman" pitchFamily="18" charset="0"/>
                          <a:ea typeface="楷体_GB2312" pitchFamily="49" charset="-122"/>
                          <a:cs typeface="+mn-cs"/>
                        </a:rPr>
                        <a:t>1</a:t>
                      </a:r>
                      <a:endParaRPr kumimoji="0" lang="zh-CN" altLang="en-US" sz="1600" b="1" i="0" u="none" strike="noStrike" kern="1200" cap="none" normalizeH="0" baseline="0" dirty="0" smtClean="0">
                        <a:ln>
                          <a:noFill/>
                        </a:ln>
                        <a:solidFill>
                          <a:srgbClr val="241BDB"/>
                        </a:solidFill>
                        <a:effectLst/>
                        <a:latin typeface="Times New Roman" pitchFamily="18" charset="0"/>
                        <a:ea typeface="楷体_GB2312" pitchFamily="49" charset="-122"/>
                        <a:cs typeface="+mn-cs"/>
                      </a:endParaRPr>
                    </a:p>
                  </a:txBody>
                  <a:tcPr>
                    <a:lnL w="28575" cap="flat" cmpd="sng" algn="ctr">
                      <a:solidFill>
                        <a:schemeClr val="tx1"/>
                      </a:solidFill>
                      <a:prstDash val="solid"/>
                      <a:round/>
                      <a:headEnd type="none" w="med" len="med"/>
                      <a:tailEnd type="none" w="med" len="med"/>
                    </a:ln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Peniciketals</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 A&amp;#8722;C, New </a:t>
                      </a: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Spiroketals</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 from Saline Soil Derived </a:t>
                      </a: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Penicillium</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 </a:t>
                      </a: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raistrichii</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42812" marR="42812" marT="0" marB="0" anchor="ct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SCI</a:t>
                      </a:r>
                      <a:r>
                        <a:rPr kumimoji="0" lang="zh-CN"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收录</a:t>
                      </a: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IF 6.324</a:t>
                      </a:r>
                      <a:endParaRPr kumimoji="0" lang="zh-CN"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endParaRPr>
                    </a:p>
                  </a:txBody>
                  <a:tcPr marL="42812" marR="42812" marT="0" marB="0" anchor="ct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2014,  1:</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42812" marR="42812" marT="0" marB="0" anchor="ct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Organic Letters</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42812" marR="42812" marT="0" marB="0" anchor="ct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王春华</a:t>
                      </a:r>
                    </a:p>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9-5</a:t>
                      </a: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a:t>
                      </a:r>
                    </a:p>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通讯作者</a:t>
                      </a:r>
                    </a:p>
                  </a:txBody>
                  <a:tcPr marL="42812" marR="42812" marT="0" marB="0" anchor="ctr">
                    <a:lnR w="28575" cap="flat" cmpd="sng" algn="ctr">
                      <a:solidFill>
                        <a:schemeClr val="tx1"/>
                      </a:solidFill>
                      <a:prstDash val="solid"/>
                      <a:round/>
                      <a:headEnd type="none" w="med" len="med"/>
                      <a:tailEnd type="none" w="med" len="med"/>
                    </a:lnR>
                  </a:tcPr>
                </a:tc>
              </a:tr>
              <a:tr h="7500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241BDB"/>
                          </a:solidFill>
                          <a:effectLst/>
                          <a:latin typeface="Times New Roman" pitchFamily="18" charset="0"/>
                          <a:ea typeface="楷体_GB2312" pitchFamily="49" charset="-122"/>
                          <a:cs typeface="+mn-cs"/>
                        </a:rPr>
                        <a:t>2</a:t>
                      </a:r>
                      <a:endParaRPr kumimoji="0" lang="zh-CN" altLang="en-US" sz="1600" b="1" i="0" u="none" strike="noStrike" kern="1200" cap="none" normalizeH="0" baseline="0" dirty="0" smtClean="0">
                        <a:ln>
                          <a:noFill/>
                        </a:ln>
                        <a:solidFill>
                          <a:srgbClr val="241BDB"/>
                        </a:solidFill>
                        <a:effectLst/>
                        <a:latin typeface="Times New Roman" pitchFamily="18" charset="0"/>
                        <a:ea typeface="楷体_GB2312" pitchFamily="49" charset="-122"/>
                        <a:cs typeface="+mn-cs"/>
                      </a:endParaRPr>
                    </a:p>
                  </a:txBody>
                  <a:tcPr>
                    <a:lnL w="28575" cap="flat" cmpd="sng" algn="ctr">
                      <a:solidFill>
                        <a:schemeClr val="tx1"/>
                      </a:solidFill>
                      <a:prstDash val="solid"/>
                      <a:round/>
                      <a:headEnd type="none" w="med" len="med"/>
                      <a:tailEnd type="none" w="med" len="med"/>
                    </a:ln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Synthesis, Characterization and Antibacterial Properties of </a:t>
                      </a: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Dihydroxy</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 Quaternary Ammonium Salts with Long Chain Alkyl Bromides</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42812" marR="42812" marT="0" marB="0" anchor="ct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SCI</a:t>
                      </a:r>
                      <a:r>
                        <a:rPr kumimoji="0" lang="zh-CN"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收录</a:t>
                      </a: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IF 2.507</a:t>
                      </a:r>
                      <a:endParaRPr kumimoji="0" lang="zh-CN"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endParaRPr>
                    </a:p>
                  </a:txBody>
                  <a:tcPr marL="42812" marR="42812" marT="0" marB="0" anchor="ct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2014, 12:1-12</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42812" marR="42812" marT="0" marB="0" anchor="ct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Chem Biol Drug Des</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42812" marR="42812" marT="0" marB="0" anchor="ct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王春华</a:t>
                      </a:r>
                    </a:p>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6-2</a:t>
                      </a: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a:t>
                      </a:r>
                    </a:p>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通讯作者</a:t>
                      </a:r>
                    </a:p>
                  </a:txBody>
                  <a:tcPr marL="42812" marR="42812" marT="0" marB="0" anchor="ctr">
                    <a:lnR w="28575" cap="flat" cmpd="sng" algn="ctr">
                      <a:solidFill>
                        <a:schemeClr val="tx1"/>
                      </a:solidFill>
                      <a:prstDash val="solid"/>
                      <a:round/>
                      <a:headEnd type="none" w="med" len="med"/>
                      <a:tailEnd type="none" w="med" len="med"/>
                    </a:lnR>
                  </a:tcPr>
                </a:tc>
              </a:tr>
              <a:tr h="7500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241BDB"/>
                          </a:solidFill>
                          <a:effectLst/>
                          <a:latin typeface="Times New Roman" pitchFamily="18" charset="0"/>
                          <a:ea typeface="楷体_GB2312" pitchFamily="49" charset="-122"/>
                          <a:cs typeface="+mn-cs"/>
                        </a:rPr>
                        <a:t>3</a:t>
                      </a:r>
                      <a:endParaRPr kumimoji="0" lang="zh-CN" altLang="en-US" sz="1600" b="1" i="0" u="none" strike="noStrike" kern="1200" cap="none" normalizeH="0" baseline="0" dirty="0" smtClean="0">
                        <a:ln>
                          <a:noFill/>
                        </a:ln>
                        <a:solidFill>
                          <a:srgbClr val="241BDB"/>
                        </a:solidFill>
                        <a:effectLst/>
                        <a:latin typeface="Times New Roman" pitchFamily="18" charset="0"/>
                        <a:ea typeface="楷体_GB2312" pitchFamily="49" charset="-122"/>
                        <a:cs typeface="+mn-cs"/>
                      </a:endParaRPr>
                    </a:p>
                  </a:txBody>
                  <a:tcPr>
                    <a:lnL w="28575" cap="flat" cmpd="sng" algn="ctr">
                      <a:solidFill>
                        <a:schemeClr val="tx1"/>
                      </a:solidFill>
                      <a:prstDash val="solid"/>
                      <a:round/>
                      <a:headEnd type="none" w="med" len="med"/>
                      <a:tailEnd type="none" w="med" len="med"/>
                    </a:ln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Synthesis, Structural Characterization and Luminescence Studies of Three Novel Complexes of Asymmetric 5-(1-Imidazolyl)</a:t>
                      </a: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pyrimidine</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 </a:t>
                      </a: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Ligand</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42812" marR="42812" marT="0" marB="0" anchor="ct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SCI</a:t>
                      </a:r>
                      <a:r>
                        <a:rPr kumimoji="0" lang="zh-CN"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收录</a:t>
                      </a: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IF 1.599</a:t>
                      </a:r>
                      <a:endParaRPr kumimoji="0" lang="zh-CN"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endParaRPr>
                    </a:p>
                  </a:txBody>
                  <a:tcPr marL="42812" marR="42812" marT="0" marB="0" anchor="ct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2013, 24:295-300</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42812" marR="42812" marT="0" marB="0" anchor="ct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J Mol </a:t>
                      </a: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Struct</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42812" marR="42812" marT="0" marB="0" anchor="ct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王春华</a:t>
                      </a:r>
                    </a:p>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7-3</a:t>
                      </a: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a:t>
                      </a:r>
                    </a:p>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通讯作者</a:t>
                      </a:r>
                    </a:p>
                  </a:txBody>
                  <a:tcPr marL="42812" marR="42812" marT="0" marB="0" anchor="ctr">
                    <a:lnR w="28575" cap="flat" cmpd="sng" algn="ctr">
                      <a:solidFill>
                        <a:schemeClr val="tx1"/>
                      </a:solidFill>
                      <a:prstDash val="solid"/>
                      <a:round/>
                      <a:headEnd type="none" w="med" len="med"/>
                      <a:tailEnd type="none" w="med" len="med"/>
                    </a:lnR>
                  </a:tcPr>
                </a:tc>
              </a:tr>
              <a:tr h="7500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241BDB"/>
                          </a:solidFill>
                          <a:effectLst/>
                          <a:latin typeface="Times New Roman" pitchFamily="18" charset="0"/>
                          <a:ea typeface="楷体_GB2312" pitchFamily="49" charset="-122"/>
                          <a:cs typeface="+mn-cs"/>
                        </a:rPr>
                        <a:t>4</a:t>
                      </a:r>
                      <a:endParaRPr kumimoji="0" lang="zh-CN" altLang="en-US" sz="1600" b="1" i="0" u="none" strike="noStrike" kern="1200" cap="none" normalizeH="0" baseline="0" dirty="0" smtClean="0">
                        <a:ln>
                          <a:noFill/>
                        </a:ln>
                        <a:solidFill>
                          <a:srgbClr val="241BDB"/>
                        </a:solidFill>
                        <a:effectLst/>
                        <a:latin typeface="Times New Roman" pitchFamily="18" charset="0"/>
                        <a:ea typeface="楷体_GB2312" pitchFamily="49" charset="-122"/>
                        <a:cs typeface="+mn-cs"/>
                      </a:endParaRPr>
                    </a:p>
                  </a:txBody>
                  <a:tcPr>
                    <a:lnL w="28575" cap="flat" cmpd="sng" algn="ctr">
                      <a:solidFill>
                        <a:schemeClr val="tx1"/>
                      </a:solidFill>
                      <a:prstDash val="solid"/>
                      <a:round/>
                      <a:headEnd type="none" w="med" len="med"/>
                      <a:tailEnd type="none" w="med" len="med"/>
                    </a:ln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Safflor yellow B suppresses angiotensin II-mediated human umbilical vein cell injury via regulation of Bcl-2/p22phox expression</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42812" marR="42812" marT="0" marB="0" anchor="ct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SCI</a:t>
                      </a:r>
                      <a:r>
                        <a:rPr kumimoji="0" lang="zh-CN"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收录</a:t>
                      </a: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IF 3.63</a:t>
                      </a:r>
                      <a:endParaRPr kumimoji="0" lang="zh-CN"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endParaRPr>
                    </a:p>
                  </a:txBody>
                  <a:tcPr marL="42812" marR="42812" marT="0" marB="0" anchor="ct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2013, 1:59-67</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42812" marR="42812" marT="0" marB="0" anchor="ct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Toxicol</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 </a:t>
                      </a: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Appl</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 </a:t>
                      </a: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Pharm</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42812" marR="42812" marT="0" marB="0" anchor="ct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王超云</a:t>
                      </a:r>
                    </a:p>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6-1</a:t>
                      </a: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a:t>
                      </a:r>
                    </a:p>
                  </a:txBody>
                  <a:tcPr marL="42812" marR="42812" marT="0" marB="0" anchor="ctr">
                    <a:lnR w="28575" cap="flat" cmpd="sng" algn="ctr">
                      <a:solidFill>
                        <a:schemeClr val="tx1"/>
                      </a:solidFill>
                      <a:prstDash val="solid"/>
                      <a:round/>
                      <a:headEnd type="none" w="med" len="med"/>
                      <a:tailEnd type="none" w="med" len="med"/>
                    </a:lnR>
                  </a:tcPr>
                </a:tc>
              </a:tr>
              <a:tr h="7500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241BDB"/>
                          </a:solidFill>
                          <a:effectLst/>
                          <a:latin typeface="Times New Roman" pitchFamily="18" charset="0"/>
                          <a:ea typeface="楷体_GB2312" pitchFamily="49" charset="-122"/>
                          <a:cs typeface="+mn-cs"/>
                        </a:rPr>
                        <a:t>5</a:t>
                      </a:r>
                      <a:endParaRPr kumimoji="0" lang="zh-CN" altLang="en-US" sz="1600" b="1" i="0" u="none" strike="noStrike" kern="1200" cap="none" normalizeH="0" baseline="0" dirty="0" smtClean="0">
                        <a:ln>
                          <a:noFill/>
                        </a:ln>
                        <a:solidFill>
                          <a:srgbClr val="241BDB"/>
                        </a:solidFill>
                        <a:effectLst/>
                        <a:latin typeface="Times New Roman" pitchFamily="18" charset="0"/>
                        <a:ea typeface="楷体_GB2312" pitchFamily="49" charset="-122"/>
                        <a:cs typeface="+mn-cs"/>
                      </a:endParaRPr>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Hydroxysafflor</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 yellow A of </a:t>
                      </a: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Carthamus</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 </a:t>
                      </a: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tinctorius</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 attenuates lung injury of aged rats exposed to gasoline engine exhaust by down-regulating platelet activation.</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SCI</a:t>
                      </a:r>
                      <a:r>
                        <a:rPr kumimoji="0" lang="zh-CN"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收录</a:t>
                      </a: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IF 2.877</a:t>
                      </a:r>
                      <a:endParaRPr kumimoji="0" lang="zh-CN"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2014,  3</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Phytomedicine</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王超云</a:t>
                      </a:r>
                    </a:p>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7-1</a:t>
                      </a: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a:t>
                      </a:r>
                    </a:p>
                  </a:txBody>
                  <a:tcPr marL="68580" marR="6858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3"/>
          <p:cNvSpPr>
            <a:spLocks noChangeArrowheads="1"/>
          </p:cNvSpPr>
          <p:nvPr/>
        </p:nvSpPr>
        <p:spPr bwMode="auto">
          <a:xfrm>
            <a:off x="1928813" y="642938"/>
            <a:ext cx="5464175" cy="523875"/>
          </a:xfrm>
          <a:prstGeom prst="rect">
            <a:avLst/>
          </a:prstGeom>
          <a:gradFill rotWithShape="1">
            <a:gsLst>
              <a:gs pos="0">
                <a:srgbClr val="6088C8"/>
              </a:gs>
              <a:gs pos="50000">
                <a:srgbClr val="99CCFF"/>
              </a:gs>
              <a:gs pos="100000">
                <a:srgbClr val="6088C8"/>
              </a:gs>
            </a:gsLst>
            <a:lin ang="5400000" scaled="1"/>
          </a:gradFill>
          <a:ln w="9525">
            <a:noFill/>
            <a:miter lim="800000"/>
            <a:headEnd/>
            <a:tailEnd/>
          </a:ln>
        </p:spPr>
        <p:txBody>
          <a:bodyPr lIns="91434" tIns="45717" rIns="91434" bIns="45717" anchor="ctr">
            <a:spAutoFit/>
          </a:bodyPr>
          <a:lstStyle/>
          <a:p>
            <a:pPr algn="ctr" fontAlgn="auto">
              <a:spcBef>
                <a:spcPts val="0"/>
              </a:spcBef>
              <a:spcAft>
                <a:spcPts val="0"/>
              </a:spcAft>
              <a:buFont typeface="Arial" pitchFamily="34" charset="0"/>
              <a:buNone/>
              <a:defRPr/>
            </a:pPr>
            <a:r>
              <a:rPr lang="zh-CN" altLang="en-US" sz="2800" dirty="0">
                <a:solidFill>
                  <a:srgbClr val="CC0000"/>
                </a:solidFill>
                <a:effectLst>
                  <a:outerShdw blurRad="38100" dist="38100" dir="2700000" algn="tl">
                    <a:srgbClr val="000000"/>
                  </a:outerShdw>
                </a:effectLst>
                <a:latin typeface="Times New Roman" pitchFamily="18" charset="0"/>
                <a:ea typeface="微软雅黑"/>
              </a:rPr>
              <a:t>近三年发表</a:t>
            </a:r>
            <a:r>
              <a:rPr lang="en-US" altLang="zh-CN" sz="2800" dirty="0">
                <a:solidFill>
                  <a:srgbClr val="CC0000"/>
                </a:solidFill>
                <a:effectLst>
                  <a:outerShdw blurRad="38100" dist="38100" dir="2700000" algn="tl">
                    <a:srgbClr val="000000"/>
                  </a:outerShdw>
                </a:effectLst>
                <a:latin typeface="Times New Roman" pitchFamily="18" charset="0"/>
                <a:ea typeface="微软雅黑"/>
              </a:rPr>
              <a:t>SCI</a:t>
            </a:r>
            <a:r>
              <a:rPr lang="zh-CN" altLang="en-US" sz="2800" dirty="0">
                <a:solidFill>
                  <a:srgbClr val="CC0000"/>
                </a:solidFill>
                <a:effectLst>
                  <a:outerShdw blurRad="38100" dist="38100" dir="2700000" algn="tl">
                    <a:srgbClr val="000000"/>
                  </a:outerShdw>
                </a:effectLst>
                <a:latin typeface="Times New Roman" pitchFamily="18" charset="0"/>
                <a:ea typeface="微软雅黑"/>
              </a:rPr>
              <a:t>论文</a:t>
            </a:r>
            <a:r>
              <a:rPr lang="en-US" altLang="zh-CN" sz="2800" dirty="0">
                <a:solidFill>
                  <a:srgbClr val="FF3300"/>
                </a:solidFill>
                <a:effectLst>
                  <a:outerShdw blurRad="38100" dist="38100" dir="2700000" algn="tl">
                    <a:srgbClr val="000000"/>
                  </a:outerShdw>
                </a:effectLst>
                <a:latin typeface="Times New Roman" pitchFamily="18" charset="0"/>
                <a:ea typeface="微软雅黑"/>
              </a:rPr>
              <a:t>13</a:t>
            </a:r>
            <a:r>
              <a:rPr lang="zh-CN" altLang="en-US" sz="2800" dirty="0">
                <a:solidFill>
                  <a:srgbClr val="CC0000"/>
                </a:solidFill>
                <a:effectLst>
                  <a:outerShdw blurRad="38100" dist="38100" dir="2700000" algn="tl">
                    <a:srgbClr val="000000"/>
                  </a:outerShdw>
                </a:effectLst>
                <a:latin typeface="Times New Roman" pitchFamily="18" charset="0"/>
                <a:ea typeface="微软雅黑"/>
              </a:rPr>
              <a:t>篇</a:t>
            </a:r>
          </a:p>
        </p:txBody>
      </p:sp>
      <p:graphicFrame>
        <p:nvGraphicFramePr>
          <p:cNvPr id="3" name="表格 2"/>
          <p:cNvGraphicFramePr>
            <a:graphicFrameLocks noGrp="1"/>
          </p:cNvGraphicFramePr>
          <p:nvPr/>
        </p:nvGraphicFramePr>
        <p:xfrm>
          <a:off x="285750" y="1357313"/>
          <a:ext cx="8429625" cy="4659312"/>
        </p:xfrm>
        <a:graphic>
          <a:graphicData uri="http://schemas.openxmlformats.org/drawingml/2006/table">
            <a:tbl>
              <a:tblPr firstRow="1" bandRow="1">
                <a:tableStyleId>{5940675A-B579-460E-94D1-54222C63F5DA}</a:tableStyleId>
              </a:tblPr>
              <a:tblGrid>
                <a:gridCol w="500065"/>
                <a:gridCol w="3857652"/>
                <a:gridCol w="1000132"/>
                <a:gridCol w="785818"/>
                <a:gridCol w="1071570"/>
                <a:gridCol w="1214416"/>
              </a:tblGrid>
              <a:tr h="6429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rPr>
                        <a:t>序号</a:t>
                      </a: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a:ln>
                            <a:noFill/>
                          </a:ln>
                          <a:solidFill>
                            <a:schemeClr val="tx1"/>
                          </a:solidFill>
                          <a:effectLst/>
                          <a:latin typeface="Times New Roman" pitchFamily="18" charset="0"/>
                          <a:ea typeface="楷体_GB2312" pitchFamily="49" charset="-122"/>
                          <a:cs typeface="+mn-cs"/>
                        </a:rPr>
                        <a:t>论文或著作名称</a:t>
                      </a:r>
                    </a:p>
                  </a:txBody>
                  <a:tcPr marL="42812" marR="42812" marT="0"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rPr>
                        <a:t>影响</a:t>
                      </a:r>
                      <a:endParaRPr kumimoji="0" lang="en-US" altLang="zh-CN"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rPr>
                        <a:t>因子</a:t>
                      </a:r>
                      <a:endParaRPr kumimoji="0" lang="zh-CN" altLang="en-US" sz="1600" b="1" i="0" u="none" strike="noStrike" kern="1200" cap="none" normalizeH="0" baseline="0" dirty="0">
                        <a:ln>
                          <a:noFill/>
                        </a:ln>
                        <a:solidFill>
                          <a:schemeClr val="tx1"/>
                        </a:solidFill>
                        <a:effectLst/>
                        <a:latin typeface="Times New Roman" pitchFamily="18" charset="0"/>
                        <a:ea typeface="楷体_GB2312" pitchFamily="49" charset="-122"/>
                        <a:cs typeface="+mn-cs"/>
                      </a:endParaRPr>
                    </a:p>
                  </a:txBody>
                  <a:tcPr marL="42812" marR="42812" marT="0"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rPr>
                        <a:t>发 表 时间</a:t>
                      </a:r>
                      <a:endParaRPr kumimoji="0" lang="zh-CN" altLang="en-US" sz="1600" b="1" i="0" u="none" strike="noStrike" kern="1200" cap="none" normalizeH="0" baseline="0" dirty="0">
                        <a:ln>
                          <a:noFill/>
                        </a:ln>
                        <a:solidFill>
                          <a:schemeClr val="tx1"/>
                        </a:solidFill>
                        <a:effectLst/>
                        <a:latin typeface="Times New Roman" pitchFamily="18" charset="0"/>
                        <a:ea typeface="楷体_GB2312" pitchFamily="49" charset="-122"/>
                        <a:cs typeface="+mn-cs"/>
                      </a:endParaRPr>
                    </a:p>
                  </a:txBody>
                  <a:tcPr marL="42812" marR="42812" marT="0"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a:ln>
                            <a:noFill/>
                          </a:ln>
                          <a:solidFill>
                            <a:schemeClr val="tx1"/>
                          </a:solidFill>
                          <a:effectLst/>
                          <a:latin typeface="Times New Roman" pitchFamily="18" charset="0"/>
                          <a:ea typeface="楷体_GB2312" pitchFamily="49" charset="-122"/>
                          <a:cs typeface="+mn-cs"/>
                        </a:rPr>
                        <a:t>期</a:t>
                      </a:r>
                      <a:r>
                        <a:rPr kumimoji="0" lang="en-US" altLang="en-US" sz="1600" b="1" i="0" u="none" strike="noStrike" kern="1200" cap="none" normalizeH="0" baseline="0" dirty="0">
                          <a:ln>
                            <a:noFill/>
                          </a:ln>
                          <a:solidFill>
                            <a:schemeClr val="tx1"/>
                          </a:solidFill>
                          <a:effectLst/>
                          <a:latin typeface="Times New Roman" pitchFamily="18" charset="0"/>
                          <a:ea typeface="楷体_GB2312" pitchFamily="49" charset="-122"/>
                          <a:cs typeface="+mn-cs"/>
                        </a:rPr>
                        <a:t> </a:t>
                      </a:r>
                      <a:r>
                        <a:rPr kumimoji="0" lang="zh-CN" altLang="en-US"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rPr>
                        <a:t>刊</a:t>
                      </a:r>
                      <a:r>
                        <a:rPr kumimoji="0" lang="en-US" altLang="en-US"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rPr>
                        <a:t> </a:t>
                      </a:r>
                      <a:endParaRPr kumimoji="0" lang="zh-CN" altLang="en-US" sz="1600" b="1" i="0" u="none" strike="noStrike" kern="1200" cap="none" normalizeH="0" baseline="0" dirty="0">
                        <a:ln>
                          <a:noFill/>
                        </a:ln>
                        <a:solidFill>
                          <a:schemeClr val="tx1"/>
                        </a:solidFill>
                        <a:effectLst/>
                        <a:latin typeface="Times New Roman" pitchFamily="18" charset="0"/>
                        <a:ea typeface="楷体_GB2312" pitchFamily="49" charset="-122"/>
                        <a:cs typeface="+mn-cs"/>
                      </a:endParaRPr>
                    </a:p>
                  </a:txBody>
                  <a:tcPr marL="42812" marR="42812" marT="0"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rPr>
                        <a:t>姓名</a:t>
                      </a:r>
                      <a:endParaRPr kumimoji="0" lang="zh-CN" altLang="en-US" sz="1600" b="1" i="0" u="none" strike="noStrike" kern="1200" cap="none" normalizeH="0" baseline="0" dirty="0">
                        <a:ln>
                          <a:noFill/>
                        </a:ln>
                        <a:solidFill>
                          <a:schemeClr val="tx1"/>
                        </a:solidFill>
                        <a:effectLst/>
                        <a:latin typeface="Times New Roman" pitchFamily="18" charset="0"/>
                        <a:ea typeface="楷体_GB2312" pitchFamily="49" charset="-122"/>
                        <a:cs typeface="+mn-cs"/>
                      </a:endParaRPr>
                    </a:p>
                  </a:txBody>
                  <a:tcPr marL="42812" marR="42812"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750099">
                <a:tc>
                  <a:txBody>
                    <a:bodyPr/>
                    <a:lstStyle/>
                    <a:p>
                      <a:pPr algn="ct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6</a:t>
                      </a:r>
                      <a:endParaRPr kumimoji="0" lang="zh-CN" altLang="en-US"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a:lnL w="28575" cap="flat" cmpd="sng" algn="ctr">
                      <a:solidFill>
                        <a:schemeClr val="tx1"/>
                      </a:solidFill>
                      <a:prstDash val="solid"/>
                      <a:round/>
                      <a:headEnd type="none" w="med" len="med"/>
                      <a:tailEnd type="none" w="med" len="med"/>
                    </a:lnL>
                  </a:tcP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Celastrol</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 suppresses obesity process via increasing antioxidant capacity and improving lipid metabolism</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68580" marR="68580" marT="0" marB="0" anchor="ct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SCI</a:t>
                      </a:r>
                      <a:r>
                        <a:rPr kumimoji="0" lang="zh-CN"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收录</a:t>
                      </a:r>
                    </a:p>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IF 2.684</a:t>
                      </a:r>
                      <a:endParaRPr kumimoji="0" lang="zh-CN"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endParaRPr>
                    </a:p>
                  </a:txBody>
                  <a:tcPr marL="68580" marR="68580" marT="0" marB="0" anchor="ct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2014,  1:52-58</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68580" marR="68580" marT="0" marB="0" anchor="ct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Eur J Pharmacol</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68580" marR="68580" marT="0" marB="0" anchor="ctr"/>
                </a:tc>
                <a:tc>
                  <a:txBody>
                    <a:bodyPr/>
                    <a:lstStyle/>
                    <a:p>
                      <a:pPr marL="0" algn="ctr" defTabSz="914400" rtl="0" eaLnBrk="1" latinLnBrk="0" hangingPunct="1">
                        <a:lnSpc>
                          <a:spcPts val="1600"/>
                        </a:lnSpc>
                        <a:spcAft>
                          <a:spcPts val="0"/>
                        </a:spcAf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王超云</a:t>
                      </a:r>
                    </a:p>
                    <a:p>
                      <a:pPr marL="0" algn="ctr" defTabSz="914400" rtl="0" eaLnBrk="1" latinLnBrk="0" hangingPunct="1">
                        <a:lnSpc>
                          <a:spcPts val="1600"/>
                        </a:lnSpc>
                        <a:spcAft>
                          <a:spcPts val="0"/>
                        </a:spcAf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6-1</a:t>
                      </a: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a:t>
                      </a:r>
                    </a:p>
                  </a:txBody>
                  <a:tcPr marL="68580" marR="68580" marT="0" marB="0" anchor="ctr">
                    <a:lnR w="28575" cap="flat" cmpd="sng" algn="ctr">
                      <a:solidFill>
                        <a:schemeClr val="tx1"/>
                      </a:solidFill>
                      <a:prstDash val="solid"/>
                      <a:round/>
                      <a:headEnd type="none" w="med" len="med"/>
                      <a:tailEnd type="none" w="med" len="med"/>
                    </a:lnR>
                  </a:tcPr>
                </a:tc>
              </a:tr>
              <a:tr h="750099">
                <a:tc>
                  <a:txBody>
                    <a:bodyPr/>
                    <a:lstStyle/>
                    <a:p>
                      <a:pPr algn="ct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7</a:t>
                      </a:r>
                      <a:endParaRPr kumimoji="0" lang="zh-CN" altLang="en-US"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a:lnL w="28575" cap="flat" cmpd="sng" algn="ctr">
                      <a:solidFill>
                        <a:schemeClr val="tx1"/>
                      </a:solidFill>
                      <a:prstDash val="solid"/>
                      <a:round/>
                      <a:headEnd type="none" w="med" len="med"/>
                      <a:tailEnd type="none" w="med" len="med"/>
                    </a:lnL>
                  </a:tcP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Synthesis, structure and luminescence of Co-crystals with hexagonal channels: arranging disposition and π-π interactions</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68580" marR="68580" marT="0" marB="0" anchor="ct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SCI</a:t>
                      </a:r>
                      <a:r>
                        <a:rPr kumimoji="0" lang="zh-CN"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收录</a:t>
                      </a:r>
                    </a:p>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IF 3.858</a:t>
                      </a:r>
                      <a:endParaRPr kumimoji="0" lang="zh-CN"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endParaRPr>
                    </a:p>
                  </a:txBody>
                  <a:tcPr marL="68580" marR="68580" marT="0" marB="0" anchor="ct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2013, 24:1-9</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68580" marR="68580" marT="0" marB="0" anchor="ct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CrystEngComm</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68580" marR="68580" marT="0" marB="0" anchor="ctr"/>
                </a:tc>
                <a:tc>
                  <a:txBody>
                    <a:bodyPr/>
                    <a:lstStyle/>
                    <a:p>
                      <a:pPr marL="0" algn="ctr" defTabSz="914400" rtl="0" eaLnBrk="1" latinLnBrk="0" hangingPunct="1">
                        <a:lnSpc>
                          <a:spcPts val="1600"/>
                        </a:lnSpc>
                        <a:spcAft>
                          <a:spcPts val="0"/>
                        </a:spcAf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侯桂革</a:t>
                      </a:r>
                    </a:p>
                    <a:p>
                      <a:pPr marL="0" algn="ctr" defTabSz="914400" rtl="0" eaLnBrk="1" latinLnBrk="0" hangingPunct="1">
                        <a:lnSpc>
                          <a:spcPts val="1600"/>
                        </a:lnSpc>
                        <a:spcAft>
                          <a:spcPts val="0"/>
                        </a:spcAf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7-1</a:t>
                      </a: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a:t>
                      </a:r>
                    </a:p>
                  </a:txBody>
                  <a:tcPr marL="68580" marR="68580" marT="0" marB="0" anchor="ctr">
                    <a:lnR w="28575" cap="flat" cmpd="sng" algn="ctr">
                      <a:solidFill>
                        <a:schemeClr val="tx1"/>
                      </a:solidFill>
                      <a:prstDash val="solid"/>
                      <a:round/>
                      <a:headEnd type="none" w="med" len="med"/>
                      <a:tailEnd type="none" w="med" len="med"/>
                    </a:lnR>
                  </a:tcPr>
                </a:tc>
              </a:tr>
              <a:tr h="750099">
                <a:tc>
                  <a:txBody>
                    <a:bodyPr/>
                    <a:lstStyle/>
                    <a:p>
                      <a:pPr algn="ct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8</a:t>
                      </a:r>
                      <a:endParaRPr kumimoji="0" lang="zh-CN" altLang="en-US"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a:lnL w="28575" cap="flat" cmpd="sng" algn="ctr">
                      <a:solidFill>
                        <a:schemeClr val="tx1"/>
                      </a:solidFill>
                      <a:prstDash val="solid"/>
                      <a:round/>
                      <a:headEnd type="none" w="med" len="med"/>
                      <a:tailEnd type="none" w="med" len="med"/>
                    </a:lnL>
                  </a:tcP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Catalpol improves cholinergic function and reduces inflammatory cytokines in the senescent mice induced by D-galactose</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68580" marR="68580" marT="0" marB="0" anchor="ct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SCI</a:t>
                      </a:r>
                      <a:r>
                        <a:rPr kumimoji="0" lang="zh-CN"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收录</a:t>
                      </a:r>
                    </a:p>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IF 2.61</a:t>
                      </a:r>
                      <a:endParaRPr kumimoji="0" lang="zh-CN"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endParaRPr>
                    </a:p>
                  </a:txBody>
                  <a:tcPr marL="68580" marR="68580" marT="0" marB="0" anchor="ct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2013, 1:50-55</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68580" marR="68580" marT="0" marB="0" anchor="ctr"/>
                </a:tc>
                <a:tc>
                  <a:txBody>
                    <a:bodyPr/>
                    <a:lstStyle/>
                    <a:p>
                      <a:pPr marL="0" algn="ctr" defTabSz="914400" rtl="0" eaLnBrk="1" latinLnBrk="0" hangingPunct="1">
                        <a:lnSpc>
                          <a:spcPts val="1600"/>
                        </a:lnSpc>
                        <a:spcAft>
                          <a:spcPts val="0"/>
                        </a:spcAft>
                      </a:pPr>
                      <a:r>
                        <a:rPr kumimoji="0" lang="en-US" altLang="zh-CN" sz="14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Food </a:t>
                      </a:r>
                      <a:r>
                        <a:rPr kumimoji="0" lang="en-US" altLang="zh-CN" sz="14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ChemToxicol</a:t>
                      </a:r>
                      <a:endParaRPr kumimoji="0" lang="zh-CN" altLang="zh-CN" sz="14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68580" marR="68580" marT="0" marB="0" anchor="ctr"/>
                </a:tc>
                <a:tc>
                  <a:txBody>
                    <a:bodyPr/>
                    <a:lstStyle/>
                    <a:p>
                      <a:pPr marL="0" algn="ctr" defTabSz="914400" rtl="0" eaLnBrk="1" latinLnBrk="0" hangingPunct="1">
                        <a:lnSpc>
                          <a:spcPts val="1600"/>
                        </a:lnSpc>
                        <a:spcAft>
                          <a:spcPts val="0"/>
                        </a:spcAf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张秀丽</a:t>
                      </a:r>
                    </a:p>
                    <a:p>
                      <a:pPr marL="0" algn="ctr" defTabSz="914400" rtl="0" eaLnBrk="1" latinLnBrk="0" hangingPunct="1">
                        <a:lnSpc>
                          <a:spcPts val="1600"/>
                        </a:lnSpc>
                        <a:spcAft>
                          <a:spcPts val="0"/>
                        </a:spcAf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6-1</a:t>
                      </a: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a:t>
                      </a:r>
                    </a:p>
                  </a:txBody>
                  <a:tcPr marL="68580" marR="68580" marT="0" marB="0" anchor="ctr">
                    <a:lnR w="28575" cap="flat" cmpd="sng" algn="ctr">
                      <a:solidFill>
                        <a:schemeClr val="tx1"/>
                      </a:solidFill>
                      <a:prstDash val="solid"/>
                      <a:round/>
                      <a:headEnd type="none" w="med" len="med"/>
                      <a:tailEnd type="none" w="med" len="med"/>
                    </a:lnR>
                  </a:tcPr>
                </a:tc>
              </a:tr>
              <a:tr h="750099">
                <a:tc>
                  <a:txBody>
                    <a:bodyPr/>
                    <a:lstStyle/>
                    <a:p>
                      <a:pPr algn="ct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9</a:t>
                      </a:r>
                      <a:endParaRPr kumimoji="0" lang="zh-CN" altLang="en-US"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a:lnL w="28575" cap="flat" cmpd="sng" algn="ctr">
                      <a:solidFill>
                        <a:schemeClr val="tx1"/>
                      </a:solidFill>
                      <a:prstDash val="solid"/>
                      <a:round/>
                      <a:headEnd type="none" w="med" len="med"/>
                      <a:tailEnd type="none" w="med" len="med"/>
                    </a:lnL>
                  </a:tcP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Design, Synthesis and </a:t>
                      </a: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Bioevaluation</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 of Novel N-Substituted-3,5-Bis(</a:t>
                      </a: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Arylidene</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)-4-piperidoneDerivatives as </a:t>
                      </a: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Cytotoxic</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 and Antitumor Agents with Fluorescent Properties</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68580" marR="68580" marT="0" marB="0" anchor="ct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SCI</a:t>
                      </a:r>
                      <a:r>
                        <a:rPr kumimoji="0" lang="zh-CN"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收录</a:t>
                      </a:r>
                    </a:p>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IF 2.507</a:t>
                      </a:r>
                      <a:endParaRPr kumimoji="0" lang="zh-CN"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endParaRPr>
                    </a:p>
                  </a:txBody>
                  <a:tcPr marL="68580" marR="68580" marT="0" marB="0" anchor="ct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2014,  5:392-400</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68580" marR="68580" marT="0" marB="0" anchor="ct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Chem Biol Drug Des</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68580" marR="68580" marT="0" marB="0" anchor="ctr"/>
                </a:tc>
                <a:tc>
                  <a:txBody>
                    <a:bodyPr/>
                    <a:lstStyle/>
                    <a:p>
                      <a:pPr marL="0" algn="ctr" defTabSz="914400" rtl="0" eaLnBrk="1" latinLnBrk="0" hangingPunct="1">
                        <a:lnSpc>
                          <a:spcPts val="1600"/>
                        </a:lnSpc>
                        <a:spcAft>
                          <a:spcPts val="0"/>
                        </a:spcAf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孙居锋</a:t>
                      </a:r>
                    </a:p>
                    <a:p>
                      <a:pPr marL="0" algn="ctr" defTabSz="914400" rtl="0" eaLnBrk="1" latinLnBrk="0" hangingPunct="1">
                        <a:lnSpc>
                          <a:spcPts val="1600"/>
                        </a:lnSpc>
                        <a:spcAft>
                          <a:spcPts val="0"/>
                        </a:spcAf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7-1</a:t>
                      </a: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a:t>
                      </a:r>
                    </a:p>
                  </a:txBody>
                  <a:tcPr marL="68580" marR="68580" marT="0" marB="0" anchor="ctr">
                    <a:lnR w="28575" cap="flat" cmpd="sng" algn="ctr">
                      <a:solidFill>
                        <a:schemeClr val="tx1"/>
                      </a:solidFill>
                      <a:prstDash val="solid"/>
                      <a:round/>
                      <a:headEnd type="none" w="med" len="med"/>
                      <a:tailEnd type="none" w="med" len="med"/>
                    </a:lnR>
                  </a:tcPr>
                </a:tc>
              </a:tr>
              <a:tr h="750099">
                <a:tc>
                  <a:txBody>
                    <a:bodyPr/>
                    <a:lstStyle/>
                    <a:p>
                      <a:pPr algn="ct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10</a:t>
                      </a:r>
                      <a:endParaRPr kumimoji="0" lang="zh-CN" altLang="en-US"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Rhodamine-based “turn-on” fluorescent probe with high selectivity for Fe2+ imaging in living cells</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SCI</a:t>
                      </a:r>
                      <a:r>
                        <a:rPr kumimoji="0" lang="zh-CN"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收录</a:t>
                      </a:r>
                    </a:p>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IF 2.281</a:t>
                      </a:r>
                      <a:endParaRPr kumimoji="0" lang="zh-CN"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2013, 17:459-463</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Biochem</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 </a:t>
                      </a: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Bioph</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 Res Co</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侯桂革</a:t>
                      </a:r>
                    </a:p>
                    <a:p>
                      <a:pPr marL="0" algn="ctr" defTabSz="914400" rtl="0" eaLnBrk="1" latinLnBrk="0" hangingPunct="1">
                        <a:lnSpc>
                          <a:spcPts val="1600"/>
                        </a:lnSpc>
                        <a:spcAft>
                          <a:spcPts val="0"/>
                        </a:spcAf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6-1</a:t>
                      </a: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a:t>
                      </a:r>
                    </a:p>
                  </a:txBody>
                  <a:tcPr marL="68580" marR="6858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3"/>
          <p:cNvSpPr>
            <a:spLocks noChangeArrowheads="1"/>
          </p:cNvSpPr>
          <p:nvPr/>
        </p:nvSpPr>
        <p:spPr bwMode="auto">
          <a:xfrm>
            <a:off x="1928813" y="642938"/>
            <a:ext cx="5464175" cy="523875"/>
          </a:xfrm>
          <a:prstGeom prst="rect">
            <a:avLst/>
          </a:prstGeom>
          <a:gradFill rotWithShape="1">
            <a:gsLst>
              <a:gs pos="0">
                <a:srgbClr val="6088C8"/>
              </a:gs>
              <a:gs pos="50000">
                <a:srgbClr val="99CCFF"/>
              </a:gs>
              <a:gs pos="100000">
                <a:srgbClr val="6088C8"/>
              </a:gs>
            </a:gsLst>
            <a:lin ang="5400000" scaled="1"/>
          </a:gradFill>
          <a:ln w="9525">
            <a:noFill/>
            <a:miter lim="800000"/>
            <a:headEnd/>
            <a:tailEnd/>
          </a:ln>
        </p:spPr>
        <p:txBody>
          <a:bodyPr lIns="91434" tIns="45717" rIns="91434" bIns="45717" anchor="ctr">
            <a:spAutoFit/>
          </a:bodyPr>
          <a:lstStyle/>
          <a:p>
            <a:pPr algn="ctr" fontAlgn="auto">
              <a:spcBef>
                <a:spcPts val="0"/>
              </a:spcBef>
              <a:spcAft>
                <a:spcPts val="0"/>
              </a:spcAft>
              <a:buFont typeface="Arial" pitchFamily="34" charset="0"/>
              <a:buNone/>
              <a:defRPr/>
            </a:pPr>
            <a:r>
              <a:rPr lang="zh-CN" altLang="en-US" sz="2800" dirty="0">
                <a:solidFill>
                  <a:srgbClr val="CC0000"/>
                </a:solidFill>
                <a:effectLst>
                  <a:outerShdw blurRad="38100" dist="38100" dir="2700000" algn="tl">
                    <a:srgbClr val="000000"/>
                  </a:outerShdw>
                </a:effectLst>
                <a:latin typeface="Times New Roman" pitchFamily="18" charset="0"/>
                <a:ea typeface="微软雅黑"/>
              </a:rPr>
              <a:t>近三年发表</a:t>
            </a:r>
            <a:r>
              <a:rPr lang="en-US" altLang="zh-CN" sz="2800" dirty="0">
                <a:solidFill>
                  <a:srgbClr val="CC0000"/>
                </a:solidFill>
                <a:effectLst>
                  <a:outerShdw blurRad="38100" dist="38100" dir="2700000" algn="tl">
                    <a:srgbClr val="000000"/>
                  </a:outerShdw>
                </a:effectLst>
                <a:latin typeface="Times New Roman" pitchFamily="18" charset="0"/>
                <a:ea typeface="微软雅黑"/>
              </a:rPr>
              <a:t>SCI</a:t>
            </a:r>
            <a:r>
              <a:rPr lang="zh-CN" altLang="en-US" sz="2800" dirty="0">
                <a:solidFill>
                  <a:srgbClr val="CC0000"/>
                </a:solidFill>
                <a:effectLst>
                  <a:outerShdw blurRad="38100" dist="38100" dir="2700000" algn="tl">
                    <a:srgbClr val="000000"/>
                  </a:outerShdw>
                </a:effectLst>
                <a:latin typeface="Times New Roman" pitchFamily="18" charset="0"/>
                <a:ea typeface="微软雅黑"/>
              </a:rPr>
              <a:t>论文</a:t>
            </a:r>
            <a:r>
              <a:rPr lang="en-US" altLang="zh-CN" sz="2800" dirty="0">
                <a:solidFill>
                  <a:srgbClr val="FF3300"/>
                </a:solidFill>
                <a:effectLst>
                  <a:outerShdw blurRad="38100" dist="38100" dir="2700000" algn="tl">
                    <a:srgbClr val="000000"/>
                  </a:outerShdw>
                </a:effectLst>
                <a:latin typeface="Times New Roman" pitchFamily="18" charset="0"/>
                <a:ea typeface="微软雅黑"/>
              </a:rPr>
              <a:t>13</a:t>
            </a:r>
            <a:r>
              <a:rPr lang="zh-CN" altLang="en-US" sz="2800" dirty="0">
                <a:solidFill>
                  <a:srgbClr val="CC0000"/>
                </a:solidFill>
                <a:effectLst>
                  <a:outerShdw blurRad="38100" dist="38100" dir="2700000" algn="tl">
                    <a:srgbClr val="000000"/>
                  </a:outerShdw>
                </a:effectLst>
                <a:latin typeface="Times New Roman" pitchFamily="18" charset="0"/>
                <a:ea typeface="微软雅黑"/>
              </a:rPr>
              <a:t>篇</a:t>
            </a:r>
          </a:p>
        </p:txBody>
      </p:sp>
      <p:graphicFrame>
        <p:nvGraphicFramePr>
          <p:cNvPr id="3" name="表格 2"/>
          <p:cNvGraphicFramePr>
            <a:graphicFrameLocks noGrp="1"/>
          </p:cNvGraphicFramePr>
          <p:nvPr/>
        </p:nvGraphicFramePr>
        <p:xfrm>
          <a:off x="285750" y="1357313"/>
          <a:ext cx="8429625" cy="3571875"/>
        </p:xfrm>
        <a:graphic>
          <a:graphicData uri="http://schemas.openxmlformats.org/drawingml/2006/table">
            <a:tbl>
              <a:tblPr firstRow="1" bandRow="1">
                <a:tableStyleId>{5940675A-B579-460E-94D1-54222C63F5DA}</a:tableStyleId>
              </a:tblPr>
              <a:tblGrid>
                <a:gridCol w="500065"/>
                <a:gridCol w="3929090"/>
                <a:gridCol w="928694"/>
                <a:gridCol w="785818"/>
                <a:gridCol w="1071570"/>
                <a:gridCol w="1214416"/>
              </a:tblGrid>
              <a:tr h="7500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rPr>
                        <a:t>序号</a:t>
                      </a: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a:ln>
                            <a:noFill/>
                          </a:ln>
                          <a:solidFill>
                            <a:schemeClr val="tx1"/>
                          </a:solidFill>
                          <a:effectLst/>
                          <a:latin typeface="Times New Roman" pitchFamily="18" charset="0"/>
                          <a:ea typeface="楷体_GB2312" pitchFamily="49" charset="-122"/>
                          <a:cs typeface="+mn-cs"/>
                        </a:rPr>
                        <a:t>论文或著作名称</a:t>
                      </a:r>
                    </a:p>
                  </a:txBody>
                  <a:tcPr marL="42812" marR="42812" marT="0"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rPr>
                        <a:t>影响</a:t>
                      </a:r>
                      <a:endParaRPr kumimoji="0" lang="en-US" altLang="zh-CN"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rPr>
                        <a:t>因子</a:t>
                      </a:r>
                      <a:endParaRPr kumimoji="0" lang="zh-CN" altLang="en-US" sz="1600" b="1" i="0" u="none" strike="noStrike" kern="1200" cap="none" normalizeH="0" baseline="0" dirty="0">
                        <a:ln>
                          <a:noFill/>
                        </a:ln>
                        <a:solidFill>
                          <a:schemeClr val="tx1"/>
                        </a:solidFill>
                        <a:effectLst/>
                        <a:latin typeface="Times New Roman" pitchFamily="18" charset="0"/>
                        <a:ea typeface="楷体_GB2312" pitchFamily="49" charset="-122"/>
                        <a:cs typeface="+mn-cs"/>
                      </a:endParaRPr>
                    </a:p>
                  </a:txBody>
                  <a:tcPr marL="42812" marR="42812" marT="0"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rPr>
                        <a:t>发 表 时间</a:t>
                      </a:r>
                      <a:endParaRPr kumimoji="0" lang="zh-CN" altLang="en-US" sz="1600" b="1" i="0" u="none" strike="noStrike" kern="1200" cap="none" normalizeH="0" baseline="0" dirty="0">
                        <a:ln>
                          <a:noFill/>
                        </a:ln>
                        <a:solidFill>
                          <a:schemeClr val="tx1"/>
                        </a:solidFill>
                        <a:effectLst/>
                        <a:latin typeface="Times New Roman" pitchFamily="18" charset="0"/>
                        <a:ea typeface="楷体_GB2312" pitchFamily="49" charset="-122"/>
                        <a:cs typeface="+mn-cs"/>
                      </a:endParaRPr>
                    </a:p>
                  </a:txBody>
                  <a:tcPr marL="42812" marR="42812" marT="0"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a:ln>
                            <a:noFill/>
                          </a:ln>
                          <a:solidFill>
                            <a:schemeClr val="tx1"/>
                          </a:solidFill>
                          <a:effectLst/>
                          <a:latin typeface="Times New Roman" pitchFamily="18" charset="0"/>
                          <a:ea typeface="楷体_GB2312" pitchFamily="49" charset="-122"/>
                          <a:cs typeface="+mn-cs"/>
                        </a:rPr>
                        <a:t>期</a:t>
                      </a:r>
                      <a:r>
                        <a:rPr kumimoji="0" lang="en-US" altLang="en-US" sz="1600" b="1" i="0" u="none" strike="noStrike" kern="1200" cap="none" normalizeH="0" baseline="0" dirty="0">
                          <a:ln>
                            <a:noFill/>
                          </a:ln>
                          <a:solidFill>
                            <a:schemeClr val="tx1"/>
                          </a:solidFill>
                          <a:effectLst/>
                          <a:latin typeface="Times New Roman" pitchFamily="18" charset="0"/>
                          <a:ea typeface="楷体_GB2312" pitchFamily="49" charset="-122"/>
                          <a:cs typeface="+mn-cs"/>
                        </a:rPr>
                        <a:t> </a:t>
                      </a:r>
                      <a:r>
                        <a:rPr kumimoji="0" lang="zh-CN" altLang="en-US"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rPr>
                        <a:t>刊</a:t>
                      </a:r>
                      <a:r>
                        <a:rPr kumimoji="0" lang="en-US" altLang="en-US"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rPr>
                        <a:t> </a:t>
                      </a:r>
                      <a:endParaRPr kumimoji="0" lang="zh-CN" altLang="en-US" sz="1600" b="1" i="0" u="none" strike="noStrike" kern="1200" cap="none" normalizeH="0" baseline="0" dirty="0">
                        <a:ln>
                          <a:noFill/>
                        </a:ln>
                        <a:solidFill>
                          <a:schemeClr val="tx1"/>
                        </a:solidFill>
                        <a:effectLst/>
                        <a:latin typeface="Times New Roman" pitchFamily="18" charset="0"/>
                        <a:ea typeface="楷体_GB2312" pitchFamily="49" charset="-122"/>
                        <a:cs typeface="+mn-cs"/>
                      </a:endParaRPr>
                    </a:p>
                  </a:txBody>
                  <a:tcPr marL="42812" marR="42812" marT="0"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rPr>
                        <a:t>姓名</a:t>
                      </a:r>
                      <a:endParaRPr kumimoji="0" lang="zh-CN" altLang="en-US" sz="1600" b="1" i="0" u="none" strike="noStrike" kern="1200" cap="none" normalizeH="0" baseline="0" dirty="0">
                        <a:ln>
                          <a:noFill/>
                        </a:ln>
                        <a:solidFill>
                          <a:schemeClr val="tx1"/>
                        </a:solidFill>
                        <a:effectLst/>
                        <a:latin typeface="Times New Roman" pitchFamily="18" charset="0"/>
                        <a:ea typeface="楷体_GB2312" pitchFamily="49" charset="-122"/>
                        <a:cs typeface="+mn-cs"/>
                      </a:endParaRPr>
                    </a:p>
                  </a:txBody>
                  <a:tcPr marL="42812" marR="42812"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964413">
                <a:tc>
                  <a:txBody>
                    <a:bodyPr/>
                    <a:lstStyle/>
                    <a:p>
                      <a:pPr algn="ct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11</a:t>
                      </a:r>
                      <a:endParaRPr kumimoji="0" lang="zh-CN" altLang="en-US"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a:lnL w="28575" cap="flat" cmpd="sng" algn="ctr">
                      <a:solidFill>
                        <a:schemeClr val="tx1"/>
                      </a:solidFill>
                      <a:prstDash val="solid"/>
                      <a:round/>
                      <a:headEnd type="none" w="med" len="med"/>
                      <a:tailEnd type="none" w="med" len="med"/>
                    </a:lnL>
                  </a:tcP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Prenylated</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 </a:t>
                      </a: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indole</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 </a:t>
                      </a: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diketopiperazine</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 alkaloids from a mangrove </a:t>
                      </a: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rhizosphere</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 soil derived fungus </a:t>
                      </a: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Aspergillus</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 effuses H1-1</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68580" marR="68580" marT="0" marB="0" anchor="ct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SCI</a:t>
                      </a:r>
                      <a:r>
                        <a:rPr kumimoji="0" lang="zh-CN"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收录</a:t>
                      </a:r>
                    </a:p>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IF 1.751</a:t>
                      </a:r>
                      <a:endParaRPr kumimoji="0" lang="zh-CN"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endParaRPr>
                    </a:p>
                  </a:txBody>
                  <a:tcPr marL="68580" marR="68580" marT="0" marB="0" anchor="ct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2013, 8:952-956</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68580" marR="68580" marT="0" marB="0" anchor="ct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ARCH PHARM RES</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68580" marR="68580" marT="0" marB="0" anchor="ctr"/>
                </a:tc>
                <a:tc>
                  <a:txBody>
                    <a:bodyPr/>
                    <a:lstStyle/>
                    <a:p>
                      <a:pPr marL="0" algn="ctr" defTabSz="914400" rtl="0" eaLnBrk="1" latinLnBrk="0" hangingPunct="1">
                        <a:lnSpc>
                          <a:spcPts val="1600"/>
                        </a:lnSpc>
                        <a:spcAft>
                          <a:spcPts val="0"/>
                        </a:spcAf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刘为忠</a:t>
                      </a:r>
                    </a:p>
                    <a:p>
                      <a:pPr marL="0" algn="ctr" defTabSz="914400" rtl="0" eaLnBrk="1" latinLnBrk="0" hangingPunct="1">
                        <a:lnSpc>
                          <a:spcPts val="1600"/>
                        </a:lnSpc>
                        <a:spcAft>
                          <a:spcPts val="0"/>
                        </a:spcAf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5-5</a:t>
                      </a: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a:t>
                      </a:r>
                    </a:p>
                    <a:p>
                      <a:pPr marL="0" algn="ctr" defTabSz="914400" rtl="0" eaLnBrk="1" latinLnBrk="0" hangingPunct="1">
                        <a:lnSpc>
                          <a:spcPts val="1600"/>
                        </a:lnSpc>
                        <a:spcAft>
                          <a:spcPts val="0"/>
                        </a:spcAf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通讯作者</a:t>
                      </a:r>
                    </a:p>
                  </a:txBody>
                  <a:tcPr marL="68580" marR="68580" marT="0" marB="0" anchor="ctr">
                    <a:lnR w="28575" cap="flat" cmpd="sng" algn="ctr">
                      <a:solidFill>
                        <a:schemeClr val="tx1"/>
                      </a:solidFill>
                      <a:prstDash val="solid"/>
                      <a:round/>
                      <a:headEnd type="none" w="med" len="med"/>
                      <a:tailEnd type="none" w="med" len="med"/>
                    </a:lnR>
                  </a:tcPr>
                </a:tc>
              </a:tr>
              <a:tr h="928694">
                <a:tc>
                  <a:txBody>
                    <a:bodyPr/>
                    <a:lstStyle/>
                    <a:p>
                      <a:pPr algn="ct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12</a:t>
                      </a:r>
                      <a:endParaRPr kumimoji="0" lang="zh-CN" altLang="en-US"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a:lnL w="28575" cap="flat" cmpd="sng" algn="ctr">
                      <a:solidFill>
                        <a:schemeClr val="tx1"/>
                      </a:solidFill>
                      <a:prstDash val="solid"/>
                      <a:round/>
                      <a:headEnd type="none" w="med" len="med"/>
                      <a:tailEnd type="none" w="med" len="med"/>
                    </a:lnL>
                  </a:tcP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Synthesis, Structure and Luminescence of Novel Co-crystals based on Bispyridyl-Substituted α, β-Unsaturated Ketones with Coformers</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68580" marR="68580" marT="0" marB="0" anchor="ct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SCI</a:t>
                      </a:r>
                      <a:r>
                        <a:rPr kumimoji="0" lang="zh-CN"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收录</a:t>
                      </a:r>
                    </a:p>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IF 1.599</a:t>
                      </a:r>
                      <a:endParaRPr kumimoji="0" lang="zh-CN"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endParaRPr>
                    </a:p>
                  </a:txBody>
                  <a:tcPr marL="68580" marR="68580" marT="0" marB="0" anchor="ct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2014,  12:414-422</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68580" marR="68580" marT="0" marB="0" anchor="ct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J Mol Struct</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68580" marR="68580" marT="0" marB="0" anchor="ctr"/>
                </a:tc>
                <a:tc>
                  <a:txBody>
                    <a:bodyPr/>
                    <a:lstStyle/>
                    <a:p>
                      <a:pPr marL="0" algn="ctr" defTabSz="914400" rtl="0" eaLnBrk="1" latinLnBrk="0" hangingPunct="1">
                        <a:lnSpc>
                          <a:spcPts val="1600"/>
                        </a:lnSpc>
                        <a:spcAft>
                          <a:spcPts val="0"/>
                        </a:spcAf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侯桂革</a:t>
                      </a:r>
                    </a:p>
                    <a:p>
                      <a:pPr marL="0" algn="ctr" defTabSz="914400" rtl="0" eaLnBrk="1" latinLnBrk="0" hangingPunct="1">
                        <a:lnSpc>
                          <a:spcPts val="1600"/>
                        </a:lnSpc>
                        <a:spcAft>
                          <a:spcPts val="0"/>
                        </a:spcAf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7-7</a:t>
                      </a: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a:t>
                      </a:r>
                    </a:p>
                    <a:p>
                      <a:pPr marL="0" algn="ctr" defTabSz="914400" rtl="0" eaLnBrk="1" latinLnBrk="0" hangingPunct="1">
                        <a:lnSpc>
                          <a:spcPts val="1600"/>
                        </a:lnSpc>
                        <a:spcAft>
                          <a:spcPts val="0"/>
                        </a:spcAf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通讯作者</a:t>
                      </a:r>
                    </a:p>
                  </a:txBody>
                  <a:tcPr marL="68580" marR="68580" marT="0" marB="0" anchor="ctr">
                    <a:lnR w="28575" cap="flat" cmpd="sng" algn="ctr">
                      <a:solidFill>
                        <a:schemeClr val="tx1"/>
                      </a:solidFill>
                      <a:prstDash val="solid"/>
                      <a:round/>
                      <a:headEnd type="none" w="med" len="med"/>
                      <a:tailEnd type="none" w="med" len="med"/>
                    </a:lnR>
                  </a:tcPr>
                </a:tc>
              </a:tr>
              <a:tr h="928694">
                <a:tc>
                  <a:txBody>
                    <a:bodyPr/>
                    <a:lstStyle/>
                    <a:p>
                      <a:pPr algn="ct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13</a:t>
                      </a:r>
                      <a:endParaRPr kumimoji="0" lang="zh-CN" altLang="en-US"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Antiviral </a:t>
                      </a: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anthraquinones</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 from the roots of </a:t>
                      </a: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Knoxia</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 </a:t>
                      </a:r>
                      <a:r>
                        <a:rPr kumimoji="0" lang="en-US" altLang="zh-CN" sz="1600" b="1" i="0" u="none" strike="noStrike" kern="1200" cap="none" normalizeH="0" baseline="0" dirty="0" err="1" smtClean="0">
                          <a:ln>
                            <a:noFill/>
                          </a:ln>
                          <a:solidFill>
                            <a:srgbClr val="0000FF"/>
                          </a:solidFill>
                          <a:effectLst/>
                          <a:latin typeface="Times New Roman" pitchFamily="18" charset="0"/>
                          <a:ea typeface="楷体_GB2312" pitchFamily="49" charset="-122"/>
                          <a:cs typeface="Times New Roman" pitchFamily="18" charset="0"/>
                        </a:rPr>
                        <a:t>valerianoides</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SCI</a:t>
                      </a:r>
                      <a:r>
                        <a:rPr kumimoji="0" lang="zh-CN"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收录</a:t>
                      </a:r>
                    </a:p>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rPr>
                        <a:t>IF 1.542</a:t>
                      </a:r>
                      <a:endParaRPr kumimoji="0" lang="zh-CN"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Times New Roman" pitchFamily="18" charset="0"/>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2014,  1:57-60</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phytochemistry letters</a:t>
                      </a:r>
                      <a:endPar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赵峰</a:t>
                      </a:r>
                    </a:p>
                    <a:p>
                      <a:pPr marL="0" algn="ctr" defTabSz="914400" rtl="0" eaLnBrk="1" latinLnBrk="0" hangingPunct="1">
                        <a:lnSpc>
                          <a:spcPts val="1600"/>
                        </a:lnSpc>
                        <a:spcAft>
                          <a:spcPts val="0"/>
                        </a:spcAft>
                      </a:pP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a:t>
                      </a:r>
                      <a:r>
                        <a:rPr kumimoji="0" lang="en-US"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6-1</a:t>
                      </a:r>
                      <a:r>
                        <a:rPr kumimoji="0" lang="zh-CN" altLang="zh-CN" sz="1600" b="1" i="0" u="none" strike="noStrike" kern="1200" cap="none" normalizeH="0" baseline="0" dirty="0" smtClean="0">
                          <a:ln>
                            <a:noFill/>
                          </a:ln>
                          <a:solidFill>
                            <a:srgbClr val="0000FF"/>
                          </a:solidFill>
                          <a:effectLst/>
                          <a:latin typeface="Times New Roman" pitchFamily="18" charset="0"/>
                          <a:ea typeface="楷体_GB2312" pitchFamily="49" charset="-122"/>
                          <a:cs typeface="Times New Roman" pitchFamily="18" charset="0"/>
                        </a:rPr>
                        <a:t>）</a:t>
                      </a:r>
                    </a:p>
                  </a:txBody>
                  <a:tcPr marL="68580" marR="6858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86"/>
          <p:cNvGraphicFramePr>
            <a:graphicFrameLocks noGrp="1"/>
          </p:cNvGraphicFramePr>
          <p:nvPr/>
        </p:nvGraphicFramePr>
        <p:xfrm>
          <a:off x="212725" y="1524000"/>
          <a:ext cx="8788400" cy="4678363"/>
        </p:xfrm>
        <a:graphic>
          <a:graphicData uri="http://schemas.openxmlformats.org/drawingml/2006/table">
            <a:tbl>
              <a:tblPr/>
              <a:tblGrid>
                <a:gridCol w="622300"/>
                <a:gridCol w="3289300"/>
                <a:gridCol w="2209800"/>
                <a:gridCol w="1066800"/>
                <a:gridCol w="1600200"/>
              </a:tblGrid>
              <a:tr h="334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楷体_GB2312" pitchFamily="49" charset="-122"/>
                        </a:rPr>
                        <a:t>序号</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楷体_GB2312" pitchFamily="49" charset="-122"/>
                        </a:rPr>
                        <a:t>专利名称</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楷体_GB2312" pitchFamily="49" charset="-122"/>
                        </a:rPr>
                        <a:t>专利号</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楷体_GB2312" pitchFamily="49" charset="-122"/>
                        </a:rPr>
                        <a:t>授予年份 </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楷体_GB2312" pitchFamily="49" charset="-122"/>
                        </a:rPr>
                        <a:t>发明人</a:t>
                      </a:r>
                    </a:p>
                  </a:txBody>
                  <a:tcPr marL="91434" marR="91434" marT="45717" marB="45717"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241BDB"/>
                          </a:solidFill>
                          <a:effectLst/>
                          <a:latin typeface="Times New Roman" pitchFamily="18" charset="0"/>
                          <a:ea typeface="楷体_GB2312" pitchFamily="49" charset="-122"/>
                        </a:rPr>
                        <a:t>1</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rgbClr val="0000FF"/>
                          </a:solidFill>
                          <a:effectLst/>
                          <a:latin typeface="Times New Roman" pitchFamily="18" charset="0"/>
                          <a:ea typeface="楷体_GB2312" pitchFamily="49" charset="-122"/>
                        </a:rPr>
                        <a:t>一类具有苯并螺环缩酮和桥环缩酮化合物的制备方法及用途</a:t>
                      </a:r>
                      <a:endParaRPr kumimoji="0" lang="zh-CN" altLang="zh-CN" sz="1600" b="1" i="0" u="none" strike="noStrike" cap="none" normalizeH="0" baseline="0" dirty="0" smtClean="0">
                        <a:ln>
                          <a:noFill/>
                        </a:ln>
                        <a:solidFill>
                          <a:srgbClr val="0000FF"/>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FF"/>
                          </a:solidFill>
                          <a:effectLst/>
                          <a:latin typeface="Arial" pitchFamily="34" charset="0"/>
                          <a:ea typeface="楷体_GB2312" pitchFamily="49" charset="-122"/>
                        </a:rPr>
                        <a:t>ZL201310232187.3</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600" b="1" i="0" u="none" strike="noStrike" cap="none" normalizeH="0" baseline="0" dirty="0" smtClean="0">
                          <a:ln>
                            <a:noFill/>
                          </a:ln>
                          <a:solidFill>
                            <a:srgbClr val="C00000"/>
                          </a:solidFill>
                          <a:effectLst/>
                          <a:latin typeface="Times New Roman" pitchFamily="18" charset="0"/>
                          <a:ea typeface="楷体_GB2312" pitchFamily="49" charset="-122"/>
                        </a:rPr>
                        <a:t>2015</a:t>
                      </a:r>
                      <a:r>
                        <a:rPr kumimoji="0" lang="zh-CN" altLang="en-US" sz="1600" b="1" i="0" u="none" strike="noStrike" cap="none" normalizeH="0" baseline="0" dirty="0" smtClean="0">
                          <a:ln>
                            <a:noFill/>
                          </a:ln>
                          <a:solidFill>
                            <a:srgbClr val="C00000"/>
                          </a:solidFill>
                          <a:effectLst/>
                          <a:latin typeface="Times New Roman" pitchFamily="18" charset="0"/>
                          <a:ea typeface="楷体_GB2312" pitchFamily="49" charset="-122"/>
                        </a:rPr>
                        <a:t>授权</a:t>
                      </a: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1600" b="1" i="0" u="none" strike="noStrike" cap="none" normalizeH="0" baseline="0" dirty="0" smtClean="0">
                          <a:ln>
                            <a:noFill/>
                          </a:ln>
                          <a:solidFill>
                            <a:srgbClr val="0000FF"/>
                          </a:solidFill>
                          <a:effectLst/>
                          <a:latin typeface="Arial" pitchFamily="34" charset="0"/>
                          <a:ea typeface="楷体_GB2312" pitchFamily="49" charset="-122"/>
                        </a:rPr>
                        <a:t>刘为忠</a:t>
                      </a:r>
                      <a:endParaRPr kumimoji="0" lang="en-US" altLang="zh-CN" sz="1600" b="1" i="0" u="none" strike="noStrike" cap="none" normalizeH="0" baseline="0" dirty="0" smtClean="0">
                        <a:ln>
                          <a:noFill/>
                        </a:ln>
                        <a:solidFill>
                          <a:srgbClr val="0000FF"/>
                        </a:solidFill>
                        <a:effectLst/>
                        <a:latin typeface="Arial" pitchFamily="34" charset="0"/>
                        <a:ea typeface="楷体_GB2312" pitchFamily="49" charset="-122"/>
                      </a:endParaRPr>
                    </a:p>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1600" b="1" i="0" u="none" strike="noStrike" cap="none" normalizeH="0" baseline="0" dirty="0" smtClean="0">
                          <a:ln>
                            <a:noFill/>
                          </a:ln>
                          <a:solidFill>
                            <a:srgbClr val="0000FF"/>
                          </a:solidFill>
                          <a:effectLst/>
                          <a:latin typeface="Arial" pitchFamily="34" charset="0"/>
                          <a:ea typeface="楷体_GB2312" pitchFamily="49" charset="-122"/>
                        </a:rPr>
                        <a:t>（</a:t>
                      </a:r>
                      <a:r>
                        <a:rPr kumimoji="0" lang="en-US" altLang="zh-CN" sz="1600" b="1" i="0" u="none" strike="noStrike" cap="none" normalizeH="0" baseline="0" dirty="0" smtClean="0">
                          <a:ln>
                            <a:noFill/>
                          </a:ln>
                          <a:solidFill>
                            <a:srgbClr val="0000FF"/>
                          </a:solidFill>
                          <a:effectLst/>
                          <a:latin typeface="Arial" pitchFamily="34" charset="0"/>
                          <a:ea typeface="楷体_GB2312" pitchFamily="49" charset="-122"/>
                        </a:rPr>
                        <a:t>6-1</a:t>
                      </a:r>
                      <a:r>
                        <a:rPr kumimoji="0" lang="zh-CN" altLang="en-US" sz="1600" b="1" i="0" u="none" strike="noStrike" cap="none" normalizeH="0" baseline="0" dirty="0" smtClean="0">
                          <a:ln>
                            <a:noFill/>
                          </a:ln>
                          <a:solidFill>
                            <a:srgbClr val="0000FF"/>
                          </a:solidFill>
                          <a:effectLst/>
                          <a:latin typeface="Arial" pitchFamily="34" charset="0"/>
                          <a:ea typeface="楷体_GB2312" pitchFamily="49" charset="-122"/>
                        </a:rPr>
                        <a:t>）</a:t>
                      </a:r>
                    </a:p>
                  </a:txBody>
                  <a:tcPr marL="9525" marR="9525" marT="9525" marB="952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241BDB"/>
                          </a:solidFill>
                          <a:effectLst/>
                          <a:latin typeface="Times New Roman" pitchFamily="18" charset="0"/>
                          <a:ea typeface="楷体_GB2312" pitchFamily="49" charset="-122"/>
                        </a:rPr>
                        <a:t>2</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rgbClr val="0000FF"/>
                          </a:solidFill>
                          <a:effectLst/>
                          <a:latin typeface="Arial" pitchFamily="34" charset="0"/>
                          <a:ea typeface="楷体_GB2312" pitchFamily="49" charset="-122"/>
                          <a:cs typeface="Times New Roman" pitchFamily="18" charset="0"/>
                        </a:rPr>
                        <a:t>一种检测亚铁离子的罗丹明荧光探针及其制备方法 </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FF"/>
                          </a:solidFill>
                          <a:effectLst/>
                          <a:latin typeface="Arial" pitchFamily="34" charset="0"/>
                          <a:ea typeface="楷体_GB2312" pitchFamily="49" charset="-122"/>
                          <a:cs typeface="Times New Roman" pitchFamily="18" charset="0"/>
                        </a:rPr>
                        <a:t>201310360477.6 </a:t>
                      </a:r>
                      <a:endParaRPr kumimoji="0" lang="zh-CN" altLang="en-US" sz="1600" b="1" i="0" u="none" strike="noStrike" cap="none" normalizeH="0" baseline="0" dirty="0" smtClean="0">
                        <a:ln>
                          <a:noFill/>
                        </a:ln>
                        <a:solidFill>
                          <a:srgbClr val="0000FF"/>
                        </a:solidFill>
                        <a:effectLst/>
                        <a:latin typeface="Arial" pitchFamily="34" charset="0"/>
                        <a:ea typeface="楷体_GB2312" pitchFamily="49" charset="-122"/>
                        <a:cs typeface="Times New Roman" pitchFamily="18" charset="0"/>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600" b="1" i="0" u="none" strike="noStrike" cap="none" normalizeH="0" baseline="0" dirty="0" smtClean="0">
                          <a:ln>
                            <a:noFill/>
                          </a:ln>
                          <a:solidFill>
                            <a:srgbClr val="C00000"/>
                          </a:solidFill>
                          <a:effectLst/>
                          <a:latin typeface="Times New Roman" pitchFamily="18" charset="0"/>
                          <a:ea typeface="楷体_GB2312" pitchFamily="49" charset="-122"/>
                        </a:rPr>
                        <a:t>2015</a:t>
                      </a:r>
                      <a:r>
                        <a:rPr kumimoji="0" lang="zh-CN" altLang="en-US" sz="1600" b="1" i="0" u="none" strike="noStrike" cap="none" normalizeH="0" baseline="0" dirty="0" smtClean="0">
                          <a:ln>
                            <a:noFill/>
                          </a:ln>
                          <a:solidFill>
                            <a:srgbClr val="C00000"/>
                          </a:solidFill>
                          <a:effectLst/>
                          <a:latin typeface="Times New Roman" pitchFamily="18" charset="0"/>
                          <a:ea typeface="楷体_GB2312" pitchFamily="49" charset="-122"/>
                        </a:rPr>
                        <a:t>授权</a:t>
                      </a:r>
                      <a:endParaRPr kumimoji="0" lang="en-US" altLang="zh-CN" sz="1600" b="1" i="0" u="none" strike="noStrike" cap="none" normalizeH="0" baseline="0" dirty="0" smtClean="0">
                        <a:ln>
                          <a:noFill/>
                        </a:ln>
                        <a:solidFill>
                          <a:srgbClr val="C00000"/>
                        </a:solidFill>
                        <a:effectLst/>
                        <a:latin typeface="Times New Roman" pitchFamily="18" charset="0"/>
                        <a:ea typeface="楷体_GB2312" pitchFamily="49" charset="-122"/>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rgbClr val="0000FF"/>
                          </a:solidFill>
                          <a:effectLst/>
                          <a:latin typeface="Arial" pitchFamily="34" charset="0"/>
                          <a:ea typeface="楷体_GB2312" pitchFamily="49" charset="-122"/>
                        </a:rPr>
                        <a:t>侯桂革</a:t>
                      </a:r>
                      <a:endParaRPr kumimoji="0" lang="en-US" altLang="zh-CN" sz="1600" b="1" i="0" u="none" strike="noStrike" cap="none" normalizeH="0" baseline="0" dirty="0" smtClean="0">
                        <a:ln>
                          <a:noFill/>
                        </a:ln>
                        <a:solidFill>
                          <a:srgbClr val="0000FF"/>
                        </a:solidFill>
                        <a:effectLst/>
                        <a:latin typeface="Arial" pitchFamily="34" charset="0"/>
                        <a:ea typeface="楷体_GB2312" pitchFamily="49"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rgbClr val="0000FF"/>
                          </a:solidFill>
                          <a:effectLst/>
                          <a:latin typeface="Arial" pitchFamily="34" charset="0"/>
                          <a:ea typeface="楷体_GB2312" pitchFamily="49" charset="-122"/>
                        </a:rPr>
                        <a:t>（</a:t>
                      </a:r>
                      <a:r>
                        <a:rPr kumimoji="0" lang="en-US" altLang="zh-CN" sz="1600" b="1" i="0" u="none" strike="noStrike" cap="none" normalizeH="0" baseline="0" dirty="0" smtClean="0">
                          <a:ln>
                            <a:noFill/>
                          </a:ln>
                          <a:solidFill>
                            <a:srgbClr val="0000FF"/>
                          </a:solidFill>
                          <a:effectLst/>
                          <a:latin typeface="Arial" pitchFamily="34" charset="0"/>
                          <a:ea typeface="楷体_GB2312" pitchFamily="49" charset="-122"/>
                        </a:rPr>
                        <a:t>5-1</a:t>
                      </a:r>
                      <a:r>
                        <a:rPr kumimoji="0" lang="zh-CN" altLang="en-US" sz="1600" b="1" i="0" u="none" strike="noStrike" cap="none" normalizeH="0" baseline="0" dirty="0" smtClean="0">
                          <a:ln>
                            <a:noFill/>
                          </a:ln>
                          <a:solidFill>
                            <a:srgbClr val="0000FF"/>
                          </a:solidFill>
                          <a:effectLst/>
                          <a:latin typeface="Arial" pitchFamily="34" charset="0"/>
                          <a:ea typeface="楷体_GB2312" pitchFamily="49" charset="-122"/>
                        </a:rPr>
                        <a:t>）</a:t>
                      </a:r>
                    </a:p>
                  </a:txBody>
                  <a:tcPr marL="9525" marR="9525" marT="9525" marB="952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241BDB"/>
                          </a:solidFill>
                          <a:effectLst/>
                          <a:latin typeface="Times New Roman" pitchFamily="18" charset="0"/>
                          <a:ea typeface="楷体_GB2312" pitchFamily="49" charset="-122"/>
                        </a:rPr>
                        <a:t>3</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rgbClr val="0000FF"/>
                          </a:solidFill>
                          <a:effectLst/>
                          <a:latin typeface="Arial" pitchFamily="34" charset="0"/>
                          <a:ea typeface="楷体_GB2312" pitchFamily="49" charset="-122"/>
                        </a:rPr>
                        <a:t>一种治疗放化疗引起的包细胞减少症、免疫功能低下药物组合物、制备方法与质量检测方法</a:t>
                      </a:r>
                      <a:endParaRPr kumimoji="0" lang="zh-CN" altLang="en-US" sz="1600" b="1" i="0" u="none" strike="noStrike" cap="none" normalizeH="0" baseline="0" dirty="0" smtClean="0">
                        <a:ln>
                          <a:noFill/>
                        </a:ln>
                        <a:solidFill>
                          <a:srgbClr val="0000FF"/>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FF"/>
                          </a:solidFill>
                          <a:effectLst/>
                          <a:latin typeface="Arial" pitchFamily="34" charset="0"/>
                          <a:ea typeface="楷体_GB2312" pitchFamily="49" charset="-122"/>
                        </a:rPr>
                        <a:t>ZL201210153903.4</a:t>
                      </a:r>
                      <a:endParaRPr kumimoji="0" lang="zh-CN" altLang="en-US" sz="1600" b="1" i="0" u="none" strike="noStrike" cap="none" normalizeH="0" baseline="0" dirty="0" smtClean="0">
                        <a:ln>
                          <a:noFill/>
                        </a:ln>
                        <a:solidFill>
                          <a:srgbClr val="0000FF"/>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CN" sz="1600" b="1" i="0" u="none" strike="noStrike" cap="none" normalizeH="0" baseline="0" dirty="0" smtClean="0">
                          <a:ln>
                            <a:noFill/>
                          </a:ln>
                          <a:solidFill>
                            <a:srgbClr val="C00000"/>
                          </a:solidFill>
                          <a:effectLst/>
                          <a:latin typeface="Times New Roman" pitchFamily="18" charset="0"/>
                          <a:ea typeface="楷体_GB2312" pitchFamily="49" charset="-122"/>
                        </a:rPr>
                        <a:t>2013</a:t>
                      </a:r>
                      <a:r>
                        <a:rPr kumimoji="0" lang="zh-CN" altLang="en-US" sz="1600" b="1" i="0" u="none" strike="noStrike" cap="none" normalizeH="0" baseline="0" dirty="0" smtClean="0">
                          <a:ln>
                            <a:noFill/>
                          </a:ln>
                          <a:solidFill>
                            <a:srgbClr val="C00000"/>
                          </a:solidFill>
                          <a:effectLst/>
                          <a:latin typeface="Times New Roman" pitchFamily="18" charset="0"/>
                          <a:ea typeface="楷体_GB2312" pitchFamily="49" charset="-122"/>
                        </a:rPr>
                        <a:t>授权</a:t>
                      </a: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1600" b="1" i="0" u="none" strike="noStrike" cap="none" normalizeH="0" baseline="0" dirty="0" smtClean="0">
                          <a:ln>
                            <a:noFill/>
                          </a:ln>
                          <a:solidFill>
                            <a:srgbClr val="0000FF"/>
                          </a:solidFill>
                          <a:effectLst/>
                          <a:latin typeface="Arial" pitchFamily="34" charset="0"/>
                          <a:ea typeface="楷体_GB2312" pitchFamily="49" charset="-122"/>
                        </a:rPr>
                        <a:t>渤海制药</a:t>
                      </a:r>
                    </a:p>
                  </a:txBody>
                  <a:tcPr marL="9525" marR="9525" marT="9525" marB="952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241BDB"/>
                          </a:solidFill>
                          <a:effectLst/>
                          <a:latin typeface="Times New Roman" pitchFamily="18" charset="0"/>
                          <a:ea typeface="楷体_GB2312" pitchFamily="49" charset="-122"/>
                        </a:rPr>
                        <a:t>4</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altLang="en-US" sz="1600" b="1" i="0" u="none" strike="noStrike" cap="none" normalizeH="0" baseline="0" dirty="0" smtClean="0">
                          <a:ln>
                            <a:noFill/>
                          </a:ln>
                          <a:solidFill>
                            <a:srgbClr val="0000FF"/>
                          </a:solidFill>
                          <a:effectLst/>
                          <a:latin typeface="Arial" pitchFamily="34" charset="0"/>
                          <a:ea typeface="楷体_GB2312" pitchFamily="49" charset="-122"/>
                        </a:rPr>
                        <a:t>一种扶正固本的中药</a:t>
                      </a:r>
                      <a:endParaRPr kumimoji="0" lang="zh-CN" altLang="en-US" sz="1600" b="1" i="0" u="none" strike="noStrike" cap="none" normalizeH="0" baseline="0" dirty="0" smtClean="0">
                        <a:ln>
                          <a:noFill/>
                        </a:ln>
                        <a:solidFill>
                          <a:srgbClr val="0000FF"/>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600" b="1" i="0" u="none" strike="noStrike" cap="none" normalizeH="0" baseline="0" smtClean="0">
                          <a:ln>
                            <a:noFill/>
                          </a:ln>
                          <a:solidFill>
                            <a:srgbClr val="0000FF"/>
                          </a:solidFill>
                          <a:effectLst/>
                          <a:latin typeface="Arial" pitchFamily="34" charset="0"/>
                          <a:ea typeface="楷体_GB2312" pitchFamily="49" charset="-122"/>
                        </a:rPr>
                        <a:t>ZL20120219176.7</a:t>
                      </a:r>
                      <a:endParaRPr kumimoji="0" lang="en-US" altLang="zh-CN" sz="1600" b="1" i="0" u="none" strike="noStrike" cap="none" normalizeH="0" baseline="0" smtClean="0">
                        <a:ln>
                          <a:noFill/>
                        </a:ln>
                        <a:solidFill>
                          <a:srgbClr val="0000FF"/>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600" b="1" i="0" u="none" strike="noStrike" cap="none" normalizeH="0" baseline="0" dirty="0" smtClean="0">
                          <a:ln>
                            <a:noFill/>
                          </a:ln>
                          <a:solidFill>
                            <a:srgbClr val="C00000"/>
                          </a:solidFill>
                          <a:effectLst/>
                          <a:latin typeface="Times New Roman" pitchFamily="18" charset="0"/>
                          <a:ea typeface="楷体_GB2312" pitchFamily="49" charset="-122"/>
                        </a:rPr>
                        <a:t>2013</a:t>
                      </a:r>
                      <a:r>
                        <a:rPr kumimoji="0" lang="zh-CN" altLang="en-US" sz="1600" b="1" i="0" u="none" strike="noStrike" cap="none" normalizeH="0" baseline="0" dirty="0" smtClean="0">
                          <a:ln>
                            <a:noFill/>
                          </a:ln>
                          <a:solidFill>
                            <a:srgbClr val="C00000"/>
                          </a:solidFill>
                          <a:effectLst/>
                          <a:latin typeface="Times New Roman" pitchFamily="18" charset="0"/>
                          <a:ea typeface="楷体_GB2312" pitchFamily="49" charset="-122"/>
                        </a:rPr>
                        <a:t>授权</a:t>
                      </a:r>
                      <a:endParaRPr kumimoji="0" lang="en-US" altLang="zh-CN" sz="1600" b="1" i="0" u="none" strike="noStrike" cap="none" normalizeH="0" baseline="0" dirty="0" smtClean="0">
                        <a:ln>
                          <a:noFill/>
                        </a:ln>
                        <a:solidFill>
                          <a:srgbClr val="C00000"/>
                        </a:solidFill>
                        <a:effectLst/>
                        <a:latin typeface="Times New Roman" pitchFamily="18" charset="0"/>
                        <a:ea typeface="楷体_GB2312" pitchFamily="49" charset="-122"/>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1600" b="1" i="0" u="none" strike="noStrike" cap="none" normalizeH="0" baseline="0" dirty="0" smtClean="0">
                          <a:ln>
                            <a:noFill/>
                          </a:ln>
                          <a:solidFill>
                            <a:srgbClr val="0000FF"/>
                          </a:solidFill>
                          <a:effectLst/>
                          <a:latin typeface="Arial" pitchFamily="34" charset="0"/>
                          <a:ea typeface="楷体_GB2312" pitchFamily="49" charset="-122"/>
                        </a:rPr>
                        <a:t>渤海制药</a:t>
                      </a:r>
                    </a:p>
                  </a:txBody>
                  <a:tcPr marL="9525" marR="9525" marT="9525" marB="952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241BDB"/>
                          </a:solidFill>
                          <a:effectLst/>
                          <a:latin typeface="Times New Roman" pitchFamily="18" charset="0"/>
                          <a:ea typeface="楷体_GB2312" pitchFamily="49" charset="-122"/>
                        </a:rPr>
                        <a:t>5</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rgbClr val="0000FF"/>
                          </a:solidFill>
                          <a:effectLst/>
                          <a:latin typeface="Arial" pitchFamily="34" charset="0"/>
                          <a:ea typeface="楷体_GB2312" pitchFamily="49" charset="-122"/>
                        </a:rPr>
                        <a:t>一种治疗便秘的中药</a:t>
                      </a:r>
                      <a:endParaRPr kumimoji="0" lang="zh-CN" altLang="zh-CN" sz="1600" b="1" i="0" u="none" strike="noStrike" cap="none" normalizeH="0" baseline="0" dirty="0" smtClean="0">
                        <a:ln>
                          <a:noFill/>
                        </a:ln>
                        <a:solidFill>
                          <a:srgbClr val="0000FF"/>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FF"/>
                          </a:solidFill>
                          <a:effectLst/>
                          <a:latin typeface="Arial" pitchFamily="34" charset="0"/>
                          <a:ea typeface="楷体_GB2312" pitchFamily="49" charset="-122"/>
                        </a:rPr>
                        <a:t>ZL201210116249.X</a:t>
                      </a:r>
                      <a:endParaRPr kumimoji="0" lang="en-US" altLang="zh-CN" sz="1600" b="1" i="0" u="none" strike="noStrike" cap="none" normalizeH="0" baseline="0" dirty="0" smtClean="0">
                        <a:ln>
                          <a:noFill/>
                        </a:ln>
                        <a:solidFill>
                          <a:srgbClr val="0000FF"/>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600" b="1" i="0" u="none" strike="noStrike" cap="none" normalizeH="0" baseline="0" dirty="0" smtClean="0">
                          <a:ln>
                            <a:noFill/>
                          </a:ln>
                          <a:solidFill>
                            <a:srgbClr val="C00000"/>
                          </a:solidFill>
                          <a:effectLst/>
                          <a:latin typeface="Times New Roman" pitchFamily="18" charset="0"/>
                          <a:ea typeface="楷体_GB2312" pitchFamily="49" charset="-122"/>
                        </a:rPr>
                        <a:t>2013</a:t>
                      </a:r>
                      <a:r>
                        <a:rPr kumimoji="0" lang="zh-CN" altLang="en-US" sz="1600" b="1" i="0" u="none" strike="noStrike" cap="none" normalizeH="0" baseline="0" dirty="0" smtClean="0">
                          <a:ln>
                            <a:noFill/>
                          </a:ln>
                          <a:solidFill>
                            <a:srgbClr val="C00000"/>
                          </a:solidFill>
                          <a:effectLst/>
                          <a:latin typeface="Times New Roman" pitchFamily="18" charset="0"/>
                          <a:ea typeface="楷体_GB2312" pitchFamily="49" charset="-122"/>
                        </a:rPr>
                        <a:t>授权</a:t>
                      </a:r>
                      <a:endParaRPr kumimoji="0" lang="en-US" altLang="zh-CN" sz="1600" b="1" i="0" u="none" strike="noStrike" cap="none" normalizeH="0" baseline="0" dirty="0" smtClean="0">
                        <a:ln>
                          <a:noFill/>
                        </a:ln>
                        <a:solidFill>
                          <a:srgbClr val="C00000"/>
                        </a:solidFill>
                        <a:effectLst/>
                        <a:latin typeface="Times New Roman" pitchFamily="18" charset="0"/>
                        <a:ea typeface="楷体_GB2312" pitchFamily="49" charset="-122"/>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1600" b="1" i="0" u="none" strike="noStrike" cap="none" normalizeH="0" baseline="0" dirty="0" smtClean="0">
                          <a:ln>
                            <a:noFill/>
                          </a:ln>
                          <a:solidFill>
                            <a:srgbClr val="0000FF"/>
                          </a:solidFill>
                          <a:effectLst/>
                          <a:latin typeface="Arial" pitchFamily="34" charset="0"/>
                          <a:ea typeface="楷体_GB2312" pitchFamily="49" charset="-122"/>
                        </a:rPr>
                        <a:t>渤海制药</a:t>
                      </a:r>
                    </a:p>
                  </a:txBody>
                  <a:tcPr marL="9525" marR="9525" marT="9525" marB="952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241BDB"/>
                          </a:solidFill>
                          <a:effectLst/>
                          <a:latin typeface="Times New Roman" pitchFamily="18" charset="0"/>
                          <a:ea typeface="楷体_GB2312" pitchFamily="49" charset="-122"/>
                        </a:rPr>
                        <a:t>6</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rgbClr val="0000FF"/>
                          </a:solidFill>
                          <a:effectLst/>
                          <a:latin typeface="Arial" pitchFamily="34" charset="0"/>
                          <a:ea typeface="楷体_GB2312" pitchFamily="49" charset="-122"/>
                        </a:rPr>
                        <a:t>一种海胆多糖的提取、纯化及鉴定方法</a:t>
                      </a:r>
                      <a:endParaRPr kumimoji="0" lang="zh-CN" altLang="zh-CN" sz="1600" b="1" i="0" u="none" strike="noStrike" cap="none" normalizeH="0" baseline="0" dirty="0" smtClean="0">
                        <a:ln>
                          <a:noFill/>
                        </a:ln>
                        <a:solidFill>
                          <a:srgbClr val="0000FF"/>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FF"/>
                          </a:solidFill>
                          <a:effectLst/>
                          <a:latin typeface="Arial" pitchFamily="34" charset="0"/>
                          <a:ea typeface="楷体_GB2312" pitchFamily="49" charset="-122"/>
                        </a:rPr>
                        <a:t>ZL201210170591.8</a:t>
                      </a:r>
                      <a:endParaRPr kumimoji="0" lang="en-US" altLang="zh-CN" sz="1600" b="1" i="0" u="none" strike="noStrike" cap="none" normalizeH="0" baseline="0" dirty="0" smtClean="0">
                        <a:ln>
                          <a:noFill/>
                        </a:ln>
                        <a:solidFill>
                          <a:srgbClr val="0000FF"/>
                        </a:solidFill>
                        <a:effectLst/>
                        <a:latin typeface="Times New Roman" pitchFamily="18" charset="0"/>
                        <a:ea typeface="楷体_GB2312" pitchFamily="49" charset="-122"/>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600" b="1" i="0" u="none" strike="noStrike" cap="none" normalizeH="0" baseline="0" dirty="0" smtClean="0">
                          <a:ln>
                            <a:noFill/>
                          </a:ln>
                          <a:solidFill>
                            <a:srgbClr val="C00000"/>
                          </a:solidFill>
                          <a:effectLst/>
                          <a:latin typeface="Times New Roman" pitchFamily="18" charset="0"/>
                          <a:ea typeface="楷体_GB2312" pitchFamily="49" charset="-122"/>
                        </a:rPr>
                        <a:t>2014</a:t>
                      </a:r>
                      <a:r>
                        <a:rPr kumimoji="0" lang="zh-CN" altLang="en-US" sz="1600" b="1" i="0" u="none" strike="noStrike" cap="none" normalizeH="0" baseline="0" dirty="0" smtClean="0">
                          <a:ln>
                            <a:noFill/>
                          </a:ln>
                          <a:solidFill>
                            <a:srgbClr val="C00000"/>
                          </a:solidFill>
                          <a:effectLst/>
                          <a:latin typeface="Times New Roman" pitchFamily="18" charset="0"/>
                          <a:ea typeface="楷体_GB2312" pitchFamily="49" charset="-122"/>
                        </a:rPr>
                        <a:t>授权</a:t>
                      </a:r>
                      <a:endParaRPr kumimoji="0" lang="en-US" altLang="zh-CN" sz="1600" b="1" i="0" u="none" strike="noStrike" cap="none" normalizeH="0" baseline="0" dirty="0" smtClean="0">
                        <a:ln>
                          <a:noFill/>
                        </a:ln>
                        <a:solidFill>
                          <a:srgbClr val="C00000"/>
                        </a:solidFill>
                        <a:effectLst/>
                        <a:latin typeface="Times New Roman" pitchFamily="18" charset="0"/>
                        <a:ea typeface="楷体_GB2312" pitchFamily="49" charset="-122"/>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1600" b="1" i="0" u="none" strike="noStrike" cap="none" normalizeH="0" baseline="0" dirty="0" smtClean="0">
                          <a:ln>
                            <a:noFill/>
                          </a:ln>
                          <a:solidFill>
                            <a:srgbClr val="0000FF"/>
                          </a:solidFill>
                          <a:effectLst/>
                          <a:latin typeface="Arial" pitchFamily="34" charset="0"/>
                          <a:ea typeface="楷体_GB2312" pitchFamily="49" charset="-122"/>
                        </a:rPr>
                        <a:t>渤海制药</a:t>
                      </a:r>
                    </a:p>
                  </a:txBody>
                  <a:tcPr marL="9525" marR="9525" marT="9525" marB="952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Rectangle 50"/>
          <p:cNvSpPr>
            <a:spLocks noChangeArrowheads="1"/>
          </p:cNvSpPr>
          <p:nvPr/>
        </p:nvSpPr>
        <p:spPr bwMode="auto">
          <a:xfrm>
            <a:off x="2003425" y="763588"/>
            <a:ext cx="5543550" cy="579437"/>
          </a:xfrm>
          <a:prstGeom prst="rect">
            <a:avLst/>
          </a:prstGeom>
          <a:gradFill rotWithShape="1">
            <a:gsLst>
              <a:gs pos="0">
                <a:srgbClr val="6088C8"/>
              </a:gs>
              <a:gs pos="50000">
                <a:srgbClr val="99CCFF"/>
              </a:gs>
              <a:gs pos="100000">
                <a:srgbClr val="6088C8"/>
              </a:gs>
            </a:gsLst>
            <a:lin ang="5400000" scaled="1"/>
          </a:gradFill>
          <a:ln>
            <a:noFill/>
          </a:ln>
          <a:extLst/>
        </p:spPr>
        <p:txBody>
          <a:bodyPr anchor="ctr">
            <a:spAutoFit/>
          </a:bodyPr>
          <a:lstStyle/>
          <a:p>
            <a:pPr algn="ctr" fontAlgn="auto">
              <a:spcBef>
                <a:spcPts val="0"/>
              </a:spcBef>
              <a:spcAft>
                <a:spcPts val="0"/>
              </a:spcAft>
              <a:defRPr/>
            </a:pPr>
            <a:r>
              <a:rPr lang="zh-CN" altLang="en-US" sz="3200" dirty="0">
                <a:solidFill>
                  <a:srgbClr val="CC0000"/>
                </a:solidFill>
                <a:effectLst>
                  <a:outerShdw blurRad="38100" dist="38100" dir="2700000" algn="tl">
                    <a:srgbClr val="000000"/>
                  </a:outerShdw>
                </a:effectLst>
                <a:latin typeface="Times New Roman" pitchFamily="18" charset="0"/>
                <a:ea typeface="微软雅黑"/>
              </a:rPr>
              <a:t>申请和授权国家发明专利</a:t>
            </a:r>
            <a:r>
              <a:rPr lang="en-US" altLang="zh-CN" sz="3200" dirty="0">
                <a:solidFill>
                  <a:srgbClr val="CC0000"/>
                </a:solidFill>
                <a:effectLst>
                  <a:outerShdw blurRad="38100" dist="38100" dir="2700000" algn="tl">
                    <a:srgbClr val="000000"/>
                  </a:outerShdw>
                </a:effectLst>
                <a:latin typeface="Times New Roman" pitchFamily="18" charset="0"/>
                <a:ea typeface="微软雅黑"/>
              </a:rPr>
              <a:t>10</a:t>
            </a:r>
            <a:r>
              <a:rPr lang="zh-CN" altLang="en-US" sz="3200" dirty="0">
                <a:solidFill>
                  <a:srgbClr val="CC0000"/>
                </a:solidFill>
                <a:effectLst>
                  <a:outerShdw blurRad="38100" dist="38100" dir="2700000" algn="tl">
                    <a:srgbClr val="000000"/>
                  </a:outerShdw>
                </a:effectLst>
                <a:latin typeface="Times New Roman" pitchFamily="18" charset="0"/>
                <a:ea typeface="微软雅黑"/>
              </a:rPr>
              <a:t>项</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0"/>
          <p:cNvSpPr>
            <a:spLocks noChangeArrowheads="1"/>
          </p:cNvSpPr>
          <p:nvPr/>
        </p:nvSpPr>
        <p:spPr bwMode="auto">
          <a:xfrm>
            <a:off x="2003425" y="763588"/>
            <a:ext cx="5543550" cy="584200"/>
          </a:xfrm>
          <a:prstGeom prst="rect">
            <a:avLst/>
          </a:prstGeom>
          <a:gradFill rotWithShape="1">
            <a:gsLst>
              <a:gs pos="0">
                <a:srgbClr val="6088C8"/>
              </a:gs>
              <a:gs pos="50000">
                <a:srgbClr val="99CCFF"/>
              </a:gs>
              <a:gs pos="100000">
                <a:srgbClr val="6088C8"/>
              </a:gs>
            </a:gsLst>
            <a:lin ang="5400000" scaled="1"/>
          </a:gradFill>
          <a:ln>
            <a:noFill/>
          </a:ln>
          <a:extLst/>
        </p:spPr>
        <p:txBody>
          <a:bodyPr anchor="ctr">
            <a:spAutoFit/>
          </a:bodyPr>
          <a:lstStyle/>
          <a:p>
            <a:pPr algn="ctr" fontAlgn="auto">
              <a:spcBef>
                <a:spcPts val="0"/>
              </a:spcBef>
              <a:spcAft>
                <a:spcPts val="0"/>
              </a:spcAft>
              <a:defRPr/>
            </a:pPr>
            <a:r>
              <a:rPr lang="zh-CN" altLang="en-US" sz="3200" dirty="0">
                <a:solidFill>
                  <a:srgbClr val="CC0000"/>
                </a:solidFill>
                <a:effectLst>
                  <a:outerShdw blurRad="38100" dist="38100" dir="2700000" algn="tl">
                    <a:srgbClr val="000000"/>
                  </a:outerShdw>
                </a:effectLst>
                <a:latin typeface="Times New Roman" pitchFamily="18" charset="0"/>
                <a:ea typeface="微软雅黑"/>
              </a:rPr>
              <a:t>申请和授权国家发明专利</a:t>
            </a:r>
            <a:r>
              <a:rPr lang="en-US" altLang="zh-CN" sz="3200" dirty="0">
                <a:solidFill>
                  <a:srgbClr val="CC0000"/>
                </a:solidFill>
                <a:effectLst>
                  <a:outerShdw blurRad="38100" dist="38100" dir="2700000" algn="tl">
                    <a:srgbClr val="000000"/>
                  </a:outerShdw>
                </a:effectLst>
                <a:latin typeface="Times New Roman" pitchFamily="18" charset="0"/>
                <a:ea typeface="微软雅黑"/>
              </a:rPr>
              <a:t>10</a:t>
            </a:r>
            <a:r>
              <a:rPr lang="zh-CN" altLang="en-US" sz="3200" dirty="0">
                <a:solidFill>
                  <a:srgbClr val="CC0000"/>
                </a:solidFill>
                <a:effectLst>
                  <a:outerShdw blurRad="38100" dist="38100" dir="2700000" algn="tl">
                    <a:srgbClr val="000000"/>
                  </a:outerShdw>
                </a:effectLst>
                <a:latin typeface="Times New Roman" pitchFamily="18" charset="0"/>
                <a:ea typeface="微软雅黑"/>
              </a:rPr>
              <a:t>项</a:t>
            </a:r>
          </a:p>
        </p:txBody>
      </p:sp>
      <p:graphicFrame>
        <p:nvGraphicFramePr>
          <p:cNvPr id="6" name="Group 86"/>
          <p:cNvGraphicFramePr>
            <a:graphicFrameLocks noGrp="1"/>
          </p:cNvGraphicFramePr>
          <p:nvPr/>
        </p:nvGraphicFramePr>
        <p:xfrm>
          <a:off x="142875" y="1643063"/>
          <a:ext cx="8788400" cy="3857625"/>
        </p:xfrm>
        <a:graphic>
          <a:graphicData uri="http://schemas.openxmlformats.org/drawingml/2006/table">
            <a:tbl>
              <a:tblPr/>
              <a:tblGrid>
                <a:gridCol w="622300"/>
                <a:gridCol w="3289300"/>
                <a:gridCol w="2209800"/>
                <a:gridCol w="1066800"/>
                <a:gridCol w="1600200"/>
              </a:tblGrid>
              <a:tr h="5886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楷体_GB2312" pitchFamily="49" charset="-122"/>
                        </a:rPr>
                        <a:t>序号</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楷体_GB2312" pitchFamily="49" charset="-122"/>
                        </a:rPr>
                        <a:t>专利名称</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楷体_GB2312" pitchFamily="49" charset="-122"/>
                        </a:rPr>
                        <a:t>专利号</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楷体_GB2312" pitchFamily="49" charset="-122"/>
                        </a:rPr>
                        <a:t>申请年份 </a:t>
                      </a: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楷体_GB2312" pitchFamily="49" charset="-122"/>
                        </a:rPr>
                        <a:t>发明人</a:t>
                      </a:r>
                    </a:p>
                  </a:txBody>
                  <a:tcPr marL="91434" marR="91434" marT="45717" marB="45717"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87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241BDB"/>
                          </a:solidFill>
                          <a:effectLst/>
                          <a:latin typeface="Times New Roman" pitchFamily="18" charset="0"/>
                          <a:ea typeface="楷体_GB2312" pitchFamily="49" charset="-122"/>
                        </a:rPr>
                        <a:t>7</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具有抗菌活性的双羟基季铵盐及其制备方法与应用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201410018507.X</a:t>
                      </a:r>
                      <a:endParaRPr kumimoji="0" lang="zh-CN"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FF0000"/>
                          </a:solidFill>
                          <a:effectLst/>
                          <a:latin typeface="Arial" pitchFamily="34" charset="0"/>
                          <a:ea typeface="楷体_GB2312" pitchFamily="49" charset="-122"/>
                          <a:cs typeface="+mn-cs"/>
                        </a:rPr>
                        <a:t>2014</a:t>
                      </a:r>
                      <a:endParaRPr kumimoji="0" lang="zh-CN" altLang="en-US" sz="1600" b="1" i="0" u="none" strike="noStrike" kern="1200" cap="none" normalizeH="0" baseline="0" dirty="0" smtClean="0">
                        <a:ln>
                          <a:noFill/>
                        </a:ln>
                        <a:solidFill>
                          <a:srgbClr val="FF0000"/>
                        </a:solidFill>
                        <a:effectLst/>
                        <a:latin typeface="Arial" pitchFamily="34" charset="0"/>
                        <a:ea typeface="楷体_GB2312" pitchFamily="49" charset="-122"/>
                        <a:cs typeface="+mn-cs"/>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王春华</a:t>
                      </a:r>
                    </a:p>
                    <a:p>
                      <a:pPr marL="0" marR="0" lvl="0" indent="0" algn="ctr" defTabSz="914400" rtl="0" eaLnBrk="1" fontAlgn="base" latinLnBrk="0" hangingPunct="1">
                        <a:lnSpc>
                          <a:spcPct val="12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a:t>
                      </a:r>
                      <a:r>
                        <a:rPr kumimoji="0" lang="en-US"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6-1</a:t>
                      </a:r>
                      <a:r>
                        <a:rPr kumimoji="0" lang="zh-CN"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a:t>
                      </a:r>
                    </a:p>
                  </a:txBody>
                  <a:tcPr marL="9525" marR="9525" marT="9525" marB="952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67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241BDB"/>
                          </a:solidFill>
                          <a:effectLst/>
                          <a:latin typeface="Times New Roman" pitchFamily="18" charset="0"/>
                          <a:ea typeface="楷体_GB2312" pitchFamily="49" charset="-122"/>
                        </a:rPr>
                        <a:t>8</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具有良好水溶性和抗菌活性的壳聚糖季铵盐衍生物及其制备方法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201510080616.9</a:t>
                      </a:r>
                      <a:endParaRPr kumimoji="0" lang="zh-CN"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FF0000"/>
                          </a:solidFill>
                          <a:effectLst/>
                          <a:latin typeface="Arial" pitchFamily="34" charset="0"/>
                          <a:ea typeface="楷体_GB2312" pitchFamily="49" charset="-122"/>
                          <a:cs typeface="+mn-cs"/>
                        </a:rPr>
                        <a:t>2015</a:t>
                      </a:r>
                      <a:endParaRPr kumimoji="0" lang="zh-CN" altLang="en-US" sz="1600" b="1" i="0" u="none" strike="noStrike" kern="1200" cap="none" normalizeH="0" baseline="0" dirty="0" smtClean="0">
                        <a:ln>
                          <a:noFill/>
                        </a:ln>
                        <a:solidFill>
                          <a:srgbClr val="FF0000"/>
                        </a:solidFill>
                        <a:effectLst/>
                        <a:latin typeface="Arial" pitchFamily="34" charset="0"/>
                        <a:ea typeface="楷体_GB2312" pitchFamily="49" charset="-122"/>
                        <a:cs typeface="+mn-cs"/>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王春华</a:t>
                      </a:r>
                    </a:p>
                    <a:p>
                      <a:pPr marL="0" marR="0" lvl="0" indent="0" algn="ctr" defTabSz="914400" rtl="0" eaLnBrk="1" fontAlgn="base" latinLnBrk="0" hangingPunct="1">
                        <a:lnSpc>
                          <a:spcPct val="12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a:t>
                      </a:r>
                      <a:r>
                        <a:rPr kumimoji="0" lang="en-US"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6-1</a:t>
                      </a:r>
                      <a:r>
                        <a:rPr kumimoji="0" lang="zh-CN"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a:t>
                      </a:r>
                    </a:p>
                  </a:txBody>
                  <a:tcPr marL="9525" marR="9525" marT="9525" marB="952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241BDB"/>
                          </a:solidFill>
                          <a:effectLst/>
                          <a:latin typeface="Times New Roman" pitchFamily="18" charset="0"/>
                          <a:ea typeface="楷体_GB2312" pitchFamily="49" charset="-122"/>
                        </a:rPr>
                        <a:t>9</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用于抗肿瘤的</a:t>
                      </a:r>
                      <a:r>
                        <a:rPr kumimoji="0" lang="en-US"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3,5-</a:t>
                      </a:r>
                      <a:r>
                        <a:rPr kumimoji="0" lang="zh-CN"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二（</a:t>
                      </a:r>
                      <a:r>
                        <a:rPr kumimoji="0" lang="en-US"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2-</a:t>
                      </a:r>
                      <a:r>
                        <a:rPr kumimoji="0" lang="zh-CN"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溴</a:t>
                      </a:r>
                      <a:r>
                        <a:rPr kumimoji="0" lang="en-US"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-4,5-</a:t>
                      </a:r>
                      <a:r>
                        <a:rPr kumimoji="0" lang="zh-CN"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二甲氧基苯亚甲基）</a:t>
                      </a:r>
                      <a:r>
                        <a:rPr kumimoji="0" lang="en-US"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-4-</a:t>
                      </a:r>
                      <a:r>
                        <a:rPr kumimoji="0" lang="zh-CN"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哌啶酮衍生物及其制备方法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0000FF"/>
                          </a:solidFill>
                          <a:effectLst/>
                          <a:latin typeface="Arial" pitchFamily="34" charset="0"/>
                          <a:ea typeface="楷体_GB2312" pitchFamily="49" charset="-122"/>
                          <a:cs typeface="+mn-cs"/>
                        </a:rPr>
                        <a:t>201410372014.6</a:t>
                      </a:r>
                      <a:endParaRPr kumimoji="0" lang="zh-CN"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FF0000"/>
                          </a:solidFill>
                          <a:effectLst/>
                          <a:latin typeface="Arial" pitchFamily="34" charset="0"/>
                          <a:ea typeface="楷体_GB2312" pitchFamily="49" charset="-122"/>
                          <a:cs typeface="+mn-cs"/>
                        </a:rPr>
                        <a:t>2014</a:t>
                      </a:r>
                      <a:endParaRPr kumimoji="0" lang="zh-CN" altLang="en-US" sz="1600" b="1" i="0" u="none" strike="noStrike" kern="1200" cap="none" normalizeH="0" baseline="0" dirty="0" smtClean="0">
                        <a:ln>
                          <a:noFill/>
                        </a:ln>
                        <a:solidFill>
                          <a:srgbClr val="FF0000"/>
                        </a:solidFill>
                        <a:effectLst/>
                        <a:latin typeface="Arial" pitchFamily="34" charset="0"/>
                        <a:ea typeface="楷体_GB2312" pitchFamily="49" charset="-122"/>
                        <a:cs typeface="+mn-cs"/>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孙居锋</a:t>
                      </a:r>
                    </a:p>
                    <a:p>
                      <a:pPr marL="0" marR="0" lvl="0" indent="0" algn="ctr" defTabSz="914400" rtl="0" eaLnBrk="1" fontAlgn="base" latinLnBrk="0" hangingPunct="1">
                        <a:lnSpc>
                          <a:spcPct val="12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a:t>
                      </a:r>
                      <a:r>
                        <a:rPr kumimoji="0" lang="en-US"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6-1</a:t>
                      </a:r>
                      <a:r>
                        <a:rPr kumimoji="0" lang="zh-CN"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57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241BDB"/>
                          </a:solidFill>
                          <a:effectLst/>
                          <a:latin typeface="Times New Roman" pitchFamily="18" charset="0"/>
                          <a:ea typeface="楷体_GB2312" pitchFamily="49" charset="-122"/>
                        </a:rPr>
                        <a:t>10</a:t>
                      </a:r>
                    </a:p>
                  </a:txBody>
                  <a:tcPr marL="91434" marR="91434" marT="45717" marB="45717"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用于抗肿瘤的</a:t>
                      </a:r>
                      <a:r>
                        <a:rPr kumimoji="0" lang="en-US"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3,5-</a:t>
                      </a:r>
                      <a:r>
                        <a:rPr kumimoji="0" lang="zh-CN"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二苯亚甲基</a:t>
                      </a:r>
                      <a:r>
                        <a:rPr kumimoji="0" lang="en-US"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-4-</a:t>
                      </a:r>
                      <a:r>
                        <a:rPr kumimoji="0" lang="zh-CN"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哌啶酮衍生物及其制备方法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0000FF"/>
                          </a:solidFill>
                          <a:effectLst/>
                          <a:latin typeface="Arial" pitchFamily="34" charset="0"/>
                          <a:ea typeface="楷体_GB2312" pitchFamily="49" charset="-122"/>
                          <a:cs typeface="+mn-cs"/>
                        </a:rPr>
                        <a:t>201410371957.7</a:t>
                      </a:r>
                      <a:endParaRPr kumimoji="0" lang="zh-CN"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endParaRPr>
                    </a:p>
                  </a:txBody>
                  <a:tcPr marL="91434" marR="9143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600" b="1" i="0" u="none" strike="noStrike" kern="1200" cap="none" normalizeH="0" baseline="0" dirty="0" smtClean="0">
                          <a:ln>
                            <a:noFill/>
                          </a:ln>
                          <a:solidFill>
                            <a:srgbClr val="FF0000"/>
                          </a:solidFill>
                          <a:effectLst/>
                          <a:latin typeface="Arial" pitchFamily="34" charset="0"/>
                          <a:ea typeface="楷体_GB2312" pitchFamily="49" charset="-122"/>
                          <a:cs typeface="+mn-cs"/>
                        </a:rPr>
                        <a:t>2014</a:t>
                      </a:r>
                      <a:endParaRPr kumimoji="0" lang="zh-CN" altLang="en-US" sz="1600" b="1" i="0" u="none" strike="noStrike" kern="1200" cap="none" normalizeH="0" baseline="0" dirty="0" smtClean="0">
                        <a:ln>
                          <a:noFill/>
                        </a:ln>
                        <a:solidFill>
                          <a:srgbClr val="FF0000"/>
                        </a:solidFill>
                        <a:effectLst/>
                        <a:latin typeface="Arial" pitchFamily="34" charset="0"/>
                        <a:ea typeface="楷体_GB2312" pitchFamily="49" charset="-122"/>
                        <a:cs typeface="+mn-cs"/>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孙居锋</a:t>
                      </a:r>
                    </a:p>
                    <a:p>
                      <a:pPr marL="0" marR="0" lvl="0" indent="0" algn="ctr" defTabSz="914400" rtl="0" eaLnBrk="1" fontAlgn="base" latinLnBrk="0" hangingPunct="1">
                        <a:lnSpc>
                          <a:spcPct val="12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a:t>
                      </a:r>
                      <a:r>
                        <a:rPr kumimoji="0" lang="en-US"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6-1</a:t>
                      </a:r>
                      <a:r>
                        <a:rPr kumimoji="0" lang="zh-CN" altLang="en-US" sz="1600" b="1" i="0" u="none" strike="noStrike" kern="1200" cap="none" normalizeH="0" baseline="0" dirty="0" smtClean="0">
                          <a:ln>
                            <a:noFill/>
                          </a:ln>
                          <a:solidFill>
                            <a:srgbClr val="0000FF"/>
                          </a:solidFill>
                          <a:effectLst/>
                          <a:latin typeface="Arial" pitchFamily="34" charset="0"/>
                          <a:ea typeface="楷体_GB2312" pitchFamily="49" charset="-122"/>
                          <a:cs typeface="+mn-cs"/>
                        </a:rPr>
                        <a:t>）</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0"/>
          <p:cNvSpPr>
            <a:spLocks noChangeArrowheads="1"/>
          </p:cNvSpPr>
          <p:nvPr/>
        </p:nvSpPr>
        <p:spPr bwMode="auto">
          <a:xfrm>
            <a:off x="884238" y="769938"/>
            <a:ext cx="7500937" cy="523875"/>
          </a:xfrm>
          <a:prstGeom prst="rect">
            <a:avLst/>
          </a:prstGeom>
          <a:gradFill rotWithShape="1">
            <a:gsLst>
              <a:gs pos="0">
                <a:srgbClr val="6088C8"/>
              </a:gs>
              <a:gs pos="50000">
                <a:srgbClr val="99CCFF"/>
              </a:gs>
              <a:gs pos="100000">
                <a:srgbClr val="6088C8"/>
              </a:gs>
            </a:gsLst>
            <a:lin ang="5400000" scaled="1"/>
          </a:gradFill>
          <a:ln>
            <a:noFill/>
          </a:ln>
          <a:extLst/>
        </p:spPr>
        <p:txBody>
          <a:bodyPr anchor="ctr">
            <a:spAutoFit/>
          </a:bodyPr>
          <a:lstStyle/>
          <a:p>
            <a:pPr algn="ctr" fontAlgn="auto">
              <a:spcBef>
                <a:spcPts val="0"/>
              </a:spcBef>
              <a:spcAft>
                <a:spcPts val="0"/>
              </a:spcAft>
              <a:defRPr/>
            </a:pPr>
            <a:r>
              <a:rPr lang="zh-CN" altLang="en-US" sz="2800" dirty="0">
                <a:solidFill>
                  <a:srgbClr val="CC0000"/>
                </a:solidFill>
                <a:effectLst>
                  <a:outerShdw blurRad="38100" dist="38100" dir="2700000" algn="tl">
                    <a:srgbClr val="000000"/>
                  </a:outerShdw>
                </a:effectLst>
                <a:latin typeface="Times New Roman" pitchFamily="18" charset="0"/>
                <a:ea typeface="微软雅黑"/>
              </a:rPr>
              <a:t>获奖情况：山东高等学校优秀科研成果奖</a:t>
            </a:r>
            <a:r>
              <a:rPr lang="en-US" altLang="zh-CN" sz="2800" dirty="0">
                <a:solidFill>
                  <a:srgbClr val="CC0000"/>
                </a:solidFill>
                <a:effectLst>
                  <a:outerShdw blurRad="38100" dist="38100" dir="2700000" algn="tl">
                    <a:srgbClr val="000000"/>
                  </a:outerShdw>
                </a:effectLst>
                <a:latin typeface="Times New Roman" pitchFamily="18" charset="0"/>
                <a:ea typeface="微软雅黑"/>
              </a:rPr>
              <a:t>1</a:t>
            </a:r>
            <a:r>
              <a:rPr lang="zh-CN" altLang="en-US" sz="2800" dirty="0">
                <a:solidFill>
                  <a:srgbClr val="CC0000"/>
                </a:solidFill>
                <a:effectLst>
                  <a:outerShdw blurRad="38100" dist="38100" dir="2700000" algn="tl">
                    <a:srgbClr val="000000"/>
                  </a:outerShdw>
                </a:effectLst>
                <a:latin typeface="Times New Roman" pitchFamily="18" charset="0"/>
                <a:ea typeface="微软雅黑"/>
              </a:rPr>
              <a:t>项</a:t>
            </a:r>
          </a:p>
        </p:txBody>
      </p:sp>
      <p:graphicFrame>
        <p:nvGraphicFramePr>
          <p:cNvPr id="3" name="Group 64"/>
          <p:cNvGraphicFramePr>
            <a:graphicFrameLocks noGrp="1"/>
          </p:cNvGraphicFramePr>
          <p:nvPr/>
        </p:nvGraphicFramePr>
        <p:xfrm>
          <a:off x="304800" y="1500188"/>
          <a:ext cx="8642350" cy="1747837"/>
        </p:xfrm>
        <a:graphic>
          <a:graphicData uri="http://schemas.openxmlformats.org/drawingml/2006/table">
            <a:tbl>
              <a:tblPr/>
              <a:tblGrid>
                <a:gridCol w="628650"/>
                <a:gridCol w="3486150"/>
                <a:gridCol w="2133600"/>
                <a:gridCol w="1031875"/>
                <a:gridCol w="1362075"/>
              </a:tblGrid>
              <a:tr h="7705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楷体_GB2312" pitchFamily="49" charset="-122"/>
                        </a:rPr>
                        <a:t>序号</a:t>
                      </a:r>
                    </a:p>
                  </a:txBody>
                  <a:tcPr marT="45704" marB="45704"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楷体_GB2312" pitchFamily="49" charset="-122"/>
                        </a:rPr>
                        <a:t>获奖成果名称</a:t>
                      </a:r>
                    </a:p>
                  </a:txBody>
                  <a:tcPr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楷体_GB2312" pitchFamily="49" charset="-122"/>
                        </a:rPr>
                        <a:t>奖励名称</a:t>
                      </a:r>
                    </a:p>
                  </a:txBody>
                  <a:tcPr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楷体_GB2312" pitchFamily="49" charset="-122"/>
                        </a:rPr>
                        <a:t>获奖时间</a:t>
                      </a:r>
                    </a:p>
                  </a:txBody>
                  <a:tcPr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楷体_GB2312" pitchFamily="49" charset="-122"/>
                        </a:rPr>
                        <a:t>第一完成人</a:t>
                      </a:r>
                    </a:p>
                  </a:txBody>
                  <a:tcPr marT="45704" marB="45704"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768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0000CC"/>
                          </a:solidFill>
                          <a:effectLst/>
                          <a:latin typeface="Times New Roman" pitchFamily="18" charset="0"/>
                          <a:ea typeface="楷体_GB2312" pitchFamily="49" charset="-122"/>
                        </a:rPr>
                        <a:t>1</a:t>
                      </a:r>
                    </a:p>
                  </a:txBody>
                  <a:tcPr marT="45704" marB="45704"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Times New Roman" pitchFamily="18" charset="0"/>
                        </a:rPr>
                        <a:t>羟基红花黄色素</a:t>
                      </a:r>
                      <a:r>
                        <a:rPr kumimoji="0" lang="en-US"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Times New Roman" pitchFamily="18" charset="0"/>
                        </a:rPr>
                        <a:t>A</a:t>
                      </a: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Times New Roman" pitchFamily="18" charset="0"/>
                        </a:rPr>
                        <a:t>的抗氧化、抗炎药理作用研究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FF0000"/>
                          </a:solidFill>
                          <a:effectLst/>
                          <a:latin typeface="Times New Roman" pitchFamily="18" charset="0"/>
                          <a:ea typeface="楷体_GB2312" pitchFamily="49" charset="-122"/>
                        </a:rPr>
                        <a:t>山东高等学校优秀科研成果奖三等奖</a:t>
                      </a:r>
                    </a:p>
                  </a:txBody>
                  <a:tcPr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CC"/>
                          </a:solidFill>
                          <a:effectLst/>
                          <a:latin typeface="Times New Roman" pitchFamily="18" charset="0"/>
                          <a:ea typeface="楷体_GB2312" pitchFamily="49" charset="-122"/>
                        </a:rPr>
                        <a:t>2014</a:t>
                      </a: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年</a:t>
                      </a:r>
                    </a:p>
                  </a:txBody>
                  <a:tcPr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王超云</a:t>
                      </a:r>
                      <a:endParaRPr kumimoji="0" lang="en-US" altLang="zh-CN"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a:t>
                      </a:r>
                      <a:r>
                        <a:rPr kumimoji="0" lang="en-US"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6-1</a:t>
                      </a: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a:t>
                      </a:r>
                      <a:endParaRPr kumimoji="0" lang="en-US" altLang="zh-CN"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endParaRPr>
                    </a:p>
                  </a:txBody>
                  <a:tcPr marT="45704" marB="45704"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ectangle 50"/>
          <p:cNvSpPr>
            <a:spLocks noChangeArrowheads="1"/>
          </p:cNvSpPr>
          <p:nvPr/>
        </p:nvSpPr>
        <p:spPr bwMode="auto">
          <a:xfrm>
            <a:off x="1428750" y="3690938"/>
            <a:ext cx="6503988" cy="523875"/>
          </a:xfrm>
          <a:prstGeom prst="rect">
            <a:avLst/>
          </a:prstGeom>
          <a:gradFill rotWithShape="1">
            <a:gsLst>
              <a:gs pos="0">
                <a:srgbClr val="6088C8"/>
              </a:gs>
              <a:gs pos="50000">
                <a:srgbClr val="99CCFF"/>
              </a:gs>
              <a:gs pos="100000">
                <a:srgbClr val="6088C8"/>
              </a:gs>
            </a:gsLst>
            <a:lin ang="5400000" scaled="1"/>
          </a:gradFill>
          <a:ln>
            <a:noFill/>
          </a:ln>
          <a:extLst/>
        </p:spPr>
        <p:txBody>
          <a:bodyPr anchor="ctr">
            <a:spAutoFit/>
          </a:bodyPr>
          <a:lstStyle/>
          <a:p>
            <a:pPr algn="ctr" fontAlgn="auto">
              <a:spcBef>
                <a:spcPts val="0"/>
              </a:spcBef>
              <a:spcAft>
                <a:spcPts val="0"/>
              </a:spcAft>
              <a:defRPr/>
            </a:pPr>
            <a:r>
              <a:rPr lang="zh-CN" altLang="en-US" sz="2800" dirty="0">
                <a:solidFill>
                  <a:srgbClr val="CC0000"/>
                </a:solidFill>
                <a:effectLst>
                  <a:outerShdw blurRad="38100" dist="38100" dir="2700000" algn="tl">
                    <a:srgbClr val="000000"/>
                  </a:outerShdw>
                </a:effectLst>
                <a:latin typeface="Times New Roman" pitchFamily="18" charset="0"/>
                <a:ea typeface="微软雅黑"/>
              </a:rPr>
              <a:t>获奖情况：山东省药学会科学技术奖</a:t>
            </a:r>
            <a:r>
              <a:rPr lang="en-US" altLang="zh-CN" sz="2800" dirty="0">
                <a:solidFill>
                  <a:srgbClr val="CC0000"/>
                </a:solidFill>
                <a:effectLst>
                  <a:outerShdw blurRad="38100" dist="38100" dir="2700000" algn="tl">
                    <a:srgbClr val="000000"/>
                  </a:outerShdw>
                </a:effectLst>
                <a:latin typeface="Times New Roman" pitchFamily="18" charset="0"/>
                <a:ea typeface="微软雅黑"/>
              </a:rPr>
              <a:t>1</a:t>
            </a:r>
            <a:r>
              <a:rPr lang="zh-CN" altLang="en-US" sz="2800" dirty="0">
                <a:solidFill>
                  <a:srgbClr val="CC0000"/>
                </a:solidFill>
                <a:effectLst>
                  <a:outerShdw blurRad="38100" dist="38100" dir="2700000" algn="tl">
                    <a:srgbClr val="000000"/>
                  </a:outerShdw>
                </a:effectLst>
                <a:latin typeface="Times New Roman" pitchFamily="18" charset="0"/>
                <a:ea typeface="微软雅黑"/>
              </a:rPr>
              <a:t>项</a:t>
            </a:r>
          </a:p>
        </p:txBody>
      </p:sp>
      <p:graphicFrame>
        <p:nvGraphicFramePr>
          <p:cNvPr id="5" name="Group 64"/>
          <p:cNvGraphicFramePr>
            <a:graphicFrameLocks noGrp="1"/>
          </p:cNvGraphicFramePr>
          <p:nvPr/>
        </p:nvGraphicFramePr>
        <p:xfrm>
          <a:off x="312738" y="4548188"/>
          <a:ext cx="8642350" cy="1595437"/>
        </p:xfrm>
        <a:graphic>
          <a:graphicData uri="http://schemas.openxmlformats.org/drawingml/2006/table">
            <a:tbl>
              <a:tblPr/>
              <a:tblGrid>
                <a:gridCol w="628650"/>
                <a:gridCol w="3486150"/>
                <a:gridCol w="2133600"/>
                <a:gridCol w="1031875"/>
                <a:gridCol w="1362075"/>
              </a:tblGrid>
              <a:tr h="7302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楷体_GB2312" pitchFamily="49" charset="-122"/>
                        </a:rPr>
                        <a:t>序号</a:t>
                      </a:r>
                    </a:p>
                  </a:txBody>
                  <a:tcPr marT="45704" marB="45704"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楷体_GB2312" pitchFamily="49" charset="-122"/>
                        </a:rPr>
                        <a:t>获奖成果名称</a:t>
                      </a:r>
                    </a:p>
                  </a:txBody>
                  <a:tcPr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楷体_GB2312" pitchFamily="49" charset="-122"/>
                        </a:rPr>
                        <a:t>奖励名称</a:t>
                      </a:r>
                    </a:p>
                  </a:txBody>
                  <a:tcPr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楷体_GB2312" pitchFamily="49" charset="-122"/>
                        </a:rPr>
                        <a:t>获奖时间</a:t>
                      </a:r>
                    </a:p>
                  </a:txBody>
                  <a:tcPr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楷体_GB2312" pitchFamily="49" charset="-122"/>
                        </a:rPr>
                        <a:t>第一完成人</a:t>
                      </a:r>
                    </a:p>
                  </a:txBody>
                  <a:tcPr marT="45704" marB="45704"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51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0000CC"/>
                          </a:solidFill>
                          <a:effectLst/>
                          <a:latin typeface="Times New Roman" pitchFamily="18" charset="0"/>
                          <a:ea typeface="楷体_GB2312" pitchFamily="49" charset="-122"/>
                        </a:rPr>
                        <a:t>1</a:t>
                      </a:r>
                    </a:p>
                  </a:txBody>
                  <a:tcPr marT="45704" marB="45704"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Times New Roman" pitchFamily="18" charset="0"/>
                        </a:rPr>
                        <a:t>连翘酚抗病毒作用机制及质量控制研究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zh-CN" altLang="en-US" sz="1600" b="1" i="0" u="none" strike="noStrike" cap="none" normalizeH="0" baseline="0" dirty="0" smtClean="0">
                          <a:ln>
                            <a:noFill/>
                          </a:ln>
                          <a:solidFill>
                            <a:srgbClr val="FF0000"/>
                          </a:solidFill>
                          <a:effectLst/>
                          <a:latin typeface="Times New Roman" pitchFamily="18" charset="0"/>
                          <a:ea typeface="楷体_GB2312" pitchFamily="49" charset="-122"/>
                        </a:rPr>
                        <a:t>山东省药学会科学技术奖三等奖</a:t>
                      </a:r>
                    </a:p>
                  </a:txBody>
                  <a:tcPr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CC"/>
                          </a:solidFill>
                          <a:effectLst/>
                          <a:latin typeface="Times New Roman" pitchFamily="18" charset="0"/>
                          <a:ea typeface="楷体_GB2312" pitchFamily="49" charset="-122"/>
                        </a:rPr>
                        <a:t>2015</a:t>
                      </a: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年</a:t>
                      </a:r>
                    </a:p>
                  </a:txBody>
                  <a:tcPr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渤海制药</a:t>
                      </a:r>
                      <a:endParaRPr kumimoji="0" lang="en-US" altLang="zh-CN"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endParaRPr>
                    </a:p>
                  </a:txBody>
                  <a:tcPr marT="45704" marB="45704"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0"/>
          <p:cNvSpPr>
            <a:spLocks noChangeArrowheads="1"/>
          </p:cNvSpPr>
          <p:nvPr/>
        </p:nvSpPr>
        <p:spPr bwMode="auto">
          <a:xfrm>
            <a:off x="1446213" y="1500188"/>
            <a:ext cx="6503987" cy="523875"/>
          </a:xfrm>
          <a:prstGeom prst="rect">
            <a:avLst/>
          </a:prstGeom>
          <a:gradFill rotWithShape="1">
            <a:gsLst>
              <a:gs pos="0">
                <a:srgbClr val="6088C8"/>
              </a:gs>
              <a:gs pos="50000">
                <a:srgbClr val="99CCFF"/>
              </a:gs>
              <a:gs pos="100000">
                <a:srgbClr val="6088C8"/>
              </a:gs>
            </a:gsLst>
            <a:lin ang="5400000" scaled="1"/>
          </a:gradFill>
          <a:ln>
            <a:noFill/>
          </a:ln>
          <a:extLst/>
        </p:spPr>
        <p:txBody>
          <a:bodyPr anchor="ctr">
            <a:spAutoFit/>
          </a:bodyPr>
          <a:lstStyle/>
          <a:p>
            <a:pPr algn="ctr" fontAlgn="auto">
              <a:spcBef>
                <a:spcPts val="0"/>
              </a:spcBef>
              <a:spcAft>
                <a:spcPts val="0"/>
              </a:spcAft>
              <a:defRPr/>
            </a:pPr>
            <a:r>
              <a:rPr lang="zh-CN" altLang="en-US" sz="2800" dirty="0">
                <a:solidFill>
                  <a:srgbClr val="CC0000"/>
                </a:solidFill>
                <a:effectLst>
                  <a:outerShdw blurRad="38100" dist="38100" dir="2700000" algn="tl">
                    <a:srgbClr val="000000"/>
                  </a:outerShdw>
                </a:effectLst>
                <a:latin typeface="Times New Roman" pitchFamily="18" charset="0"/>
                <a:ea typeface="微软雅黑"/>
              </a:rPr>
              <a:t>获奖情况：烟台市科学技术奖</a:t>
            </a:r>
            <a:r>
              <a:rPr lang="en-US" altLang="zh-CN" sz="2800" dirty="0">
                <a:solidFill>
                  <a:srgbClr val="CC0000"/>
                </a:solidFill>
                <a:effectLst>
                  <a:outerShdw blurRad="38100" dist="38100" dir="2700000" algn="tl">
                    <a:srgbClr val="000000"/>
                  </a:outerShdw>
                </a:effectLst>
                <a:latin typeface="Times New Roman" pitchFamily="18" charset="0"/>
                <a:ea typeface="微软雅黑"/>
              </a:rPr>
              <a:t>2</a:t>
            </a:r>
            <a:r>
              <a:rPr lang="zh-CN" altLang="en-US" sz="2800" dirty="0">
                <a:solidFill>
                  <a:srgbClr val="CC0000"/>
                </a:solidFill>
                <a:effectLst>
                  <a:outerShdw blurRad="38100" dist="38100" dir="2700000" algn="tl">
                    <a:srgbClr val="000000"/>
                  </a:outerShdw>
                </a:effectLst>
                <a:latin typeface="Times New Roman" pitchFamily="18" charset="0"/>
                <a:ea typeface="微软雅黑"/>
              </a:rPr>
              <a:t>项</a:t>
            </a:r>
          </a:p>
        </p:txBody>
      </p:sp>
      <p:graphicFrame>
        <p:nvGraphicFramePr>
          <p:cNvPr id="3" name="Group 64"/>
          <p:cNvGraphicFramePr>
            <a:graphicFrameLocks noGrp="1"/>
          </p:cNvGraphicFramePr>
          <p:nvPr/>
        </p:nvGraphicFramePr>
        <p:xfrm>
          <a:off x="330200" y="2476500"/>
          <a:ext cx="8642350" cy="3048000"/>
        </p:xfrm>
        <a:graphic>
          <a:graphicData uri="http://schemas.openxmlformats.org/drawingml/2006/table">
            <a:tbl>
              <a:tblPr/>
              <a:tblGrid>
                <a:gridCol w="628650"/>
                <a:gridCol w="3486150"/>
                <a:gridCol w="2133600"/>
                <a:gridCol w="1031875"/>
                <a:gridCol w="1362075"/>
              </a:tblGrid>
              <a:tr h="7381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楷体_GB2312" pitchFamily="49" charset="-122"/>
                        </a:rPr>
                        <a:t>序号</a:t>
                      </a:r>
                    </a:p>
                  </a:txBody>
                  <a:tcPr marT="45704" marB="45704"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楷体_GB2312" pitchFamily="49" charset="-122"/>
                        </a:rPr>
                        <a:t>获奖成果名称</a:t>
                      </a:r>
                    </a:p>
                  </a:txBody>
                  <a:tcPr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楷体_GB2312" pitchFamily="49" charset="-122"/>
                        </a:rPr>
                        <a:t>奖励名称</a:t>
                      </a:r>
                    </a:p>
                  </a:txBody>
                  <a:tcPr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楷体_GB2312" pitchFamily="49" charset="-122"/>
                        </a:rPr>
                        <a:t>获奖时间</a:t>
                      </a:r>
                    </a:p>
                  </a:txBody>
                  <a:tcPr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楷体_GB2312" pitchFamily="49" charset="-122"/>
                        </a:rPr>
                        <a:t>第一完成人</a:t>
                      </a:r>
                    </a:p>
                  </a:txBody>
                  <a:tcPr marT="45704" marB="45704"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1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0000CC"/>
                          </a:solidFill>
                          <a:effectLst/>
                          <a:latin typeface="Times New Roman" pitchFamily="18" charset="0"/>
                          <a:ea typeface="楷体_GB2312" pitchFamily="49" charset="-122"/>
                        </a:rPr>
                        <a:t>1</a:t>
                      </a:r>
                    </a:p>
                  </a:txBody>
                  <a:tcPr marT="45704" marB="45704"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Times New Roman" pitchFamily="18" charset="0"/>
                        </a:rPr>
                        <a:t>天然活性成分对氧化应激损伤的保护作用及分子调控机制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zh-CN" altLang="en-US" sz="1600" b="1" i="0" u="none" strike="noStrike" cap="none" normalizeH="0" baseline="0" dirty="0" smtClean="0">
                          <a:ln>
                            <a:noFill/>
                          </a:ln>
                          <a:solidFill>
                            <a:srgbClr val="FF0000"/>
                          </a:solidFill>
                          <a:effectLst/>
                          <a:latin typeface="Times New Roman" pitchFamily="18" charset="0"/>
                          <a:ea typeface="楷体_GB2312" pitchFamily="49" charset="-122"/>
                        </a:rPr>
                        <a:t>烟台市自然科学奖三等奖</a:t>
                      </a:r>
                    </a:p>
                  </a:txBody>
                  <a:tcPr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CC"/>
                          </a:solidFill>
                          <a:effectLst/>
                          <a:latin typeface="Times New Roman" pitchFamily="18" charset="0"/>
                          <a:ea typeface="楷体_GB2312" pitchFamily="49" charset="-122"/>
                        </a:rPr>
                        <a:t>2014</a:t>
                      </a: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年</a:t>
                      </a:r>
                    </a:p>
                  </a:txBody>
                  <a:tcPr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王超云</a:t>
                      </a:r>
                      <a:endParaRPr kumimoji="0" lang="en-US" altLang="zh-CN"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a:t>
                      </a:r>
                      <a:r>
                        <a:rPr kumimoji="0" lang="en-US" altLang="zh-CN"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5-1</a:t>
                      </a: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a:t>
                      </a:r>
                      <a:endParaRPr kumimoji="0" lang="en-US" altLang="zh-CN"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endParaRPr>
                    </a:p>
                  </a:txBody>
                  <a:tcPr marT="45704" marB="45704"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938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CC"/>
                          </a:solidFill>
                          <a:effectLst/>
                          <a:latin typeface="Times New Roman" pitchFamily="18" charset="0"/>
                          <a:ea typeface="楷体_GB2312" pitchFamily="49" charset="-122"/>
                        </a:rPr>
                        <a:t>2</a:t>
                      </a:r>
                    </a:p>
                  </a:txBody>
                  <a:tcPr marT="45704" marB="45704"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Times New Roman" pitchFamily="18" charset="0"/>
                        </a:rPr>
                        <a:t>中药单体化合物对氧化应激损伤的保护作用及分子调控机制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zh-CN" altLang="en-US" sz="1600" b="1" i="0" u="none" strike="noStrike" cap="none" normalizeH="0" baseline="0" dirty="0" smtClean="0">
                          <a:ln>
                            <a:noFill/>
                          </a:ln>
                          <a:solidFill>
                            <a:srgbClr val="FF0000"/>
                          </a:solidFill>
                          <a:effectLst/>
                          <a:latin typeface="Times New Roman" pitchFamily="18" charset="0"/>
                          <a:ea typeface="楷体_GB2312" pitchFamily="49" charset="-122"/>
                        </a:rPr>
                        <a:t>烟台市自然科学奖三等奖</a:t>
                      </a:r>
                    </a:p>
                  </a:txBody>
                  <a:tcPr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CC"/>
                          </a:solidFill>
                          <a:effectLst/>
                          <a:latin typeface="Times New Roman" pitchFamily="18" charset="0"/>
                          <a:ea typeface="楷体_GB2312" pitchFamily="49" charset="-122"/>
                        </a:rPr>
                        <a:t>2015</a:t>
                      </a:r>
                      <a:r>
                        <a:rPr kumimoji="0" lang="zh-CN" altLang="en-US" sz="1600" b="1" i="0" u="none" strike="noStrike" cap="none" normalizeH="0" baseline="0" dirty="0" smtClean="0">
                          <a:ln>
                            <a:noFill/>
                          </a:ln>
                          <a:solidFill>
                            <a:srgbClr val="0000CC"/>
                          </a:solidFill>
                          <a:effectLst/>
                          <a:latin typeface="Times New Roman" pitchFamily="18" charset="0"/>
                          <a:ea typeface="楷体_GB2312" pitchFamily="49" charset="-122"/>
                        </a:rPr>
                        <a:t>年</a:t>
                      </a:r>
                    </a:p>
                  </a:txBody>
                  <a:tcPr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王超云</a:t>
                      </a:r>
                      <a:endParaRPr kumimoji="0" lang="en-US" altLang="zh-CN"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a:t>
                      </a:r>
                      <a:r>
                        <a:rPr kumimoji="0" lang="en-US" altLang="zh-CN"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5-1</a:t>
                      </a: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a:t>
                      </a:r>
                      <a:endParaRPr kumimoji="0" lang="en-US" altLang="zh-CN"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endParaRPr>
                    </a:p>
                  </a:txBody>
                  <a:tcPr marT="45704" marB="45704"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0"/>
          <p:cNvSpPr>
            <a:spLocks noChangeArrowheads="1"/>
          </p:cNvSpPr>
          <p:nvPr/>
        </p:nvSpPr>
        <p:spPr bwMode="auto">
          <a:xfrm>
            <a:off x="642938" y="857250"/>
            <a:ext cx="7929562" cy="523875"/>
          </a:xfrm>
          <a:prstGeom prst="rect">
            <a:avLst/>
          </a:prstGeom>
          <a:gradFill rotWithShape="1">
            <a:gsLst>
              <a:gs pos="0">
                <a:srgbClr val="6088C8"/>
              </a:gs>
              <a:gs pos="50000">
                <a:srgbClr val="99CCFF"/>
              </a:gs>
              <a:gs pos="100000">
                <a:srgbClr val="6088C8"/>
              </a:gs>
            </a:gsLst>
            <a:lin ang="5400000" scaled="1"/>
          </a:gradFill>
          <a:ln>
            <a:noFill/>
          </a:ln>
          <a:extLst/>
        </p:spPr>
        <p:txBody>
          <a:bodyPr anchor="ctr">
            <a:spAutoFit/>
          </a:bodyPr>
          <a:lstStyle/>
          <a:p>
            <a:pPr algn="ctr" fontAlgn="auto">
              <a:spcBef>
                <a:spcPts val="0"/>
              </a:spcBef>
              <a:spcAft>
                <a:spcPts val="0"/>
              </a:spcAft>
              <a:defRPr/>
            </a:pPr>
            <a:r>
              <a:rPr lang="zh-CN" altLang="en-US" sz="2800" dirty="0">
                <a:solidFill>
                  <a:srgbClr val="CC0000"/>
                </a:solidFill>
                <a:effectLst>
                  <a:outerShdw blurRad="38100" dist="38100" dir="2700000" algn="tl">
                    <a:srgbClr val="000000"/>
                  </a:outerShdw>
                </a:effectLst>
                <a:latin typeface="Times New Roman" pitchFamily="18" charset="0"/>
                <a:ea typeface="微软雅黑"/>
              </a:rPr>
              <a:t>获奖情况：烟台市优秀学术论文奖</a:t>
            </a:r>
            <a:r>
              <a:rPr lang="en-US" altLang="zh-CN" sz="2800" dirty="0">
                <a:solidFill>
                  <a:srgbClr val="CC0000"/>
                </a:solidFill>
                <a:effectLst>
                  <a:outerShdw blurRad="38100" dist="38100" dir="2700000" algn="tl">
                    <a:srgbClr val="000000"/>
                  </a:outerShdw>
                </a:effectLst>
                <a:latin typeface="Times New Roman" pitchFamily="18" charset="0"/>
                <a:ea typeface="微软雅黑"/>
              </a:rPr>
              <a:t>4</a:t>
            </a:r>
            <a:r>
              <a:rPr lang="zh-CN" altLang="en-US" sz="2800" dirty="0">
                <a:solidFill>
                  <a:srgbClr val="CC0000"/>
                </a:solidFill>
                <a:effectLst>
                  <a:outerShdw blurRad="38100" dist="38100" dir="2700000" algn="tl">
                    <a:srgbClr val="000000"/>
                  </a:outerShdw>
                </a:effectLst>
                <a:latin typeface="Times New Roman" pitchFamily="18" charset="0"/>
                <a:ea typeface="微软雅黑"/>
              </a:rPr>
              <a:t>项</a:t>
            </a:r>
          </a:p>
        </p:txBody>
      </p:sp>
      <p:graphicFrame>
        <p:nvGraphicFramePr>
          <p:cNvPr id="10" name="表格 9"/>
          <p:cNvGraphicFramePr>
            <a:graphicFrameLocks noGrp="1"/>
          </p:cNvGraphicFramePr>
          <p:nvPr/>
        </p:nvGraphicFramePr>
        <p:xfrm>
          <a:off x="357188" y="1643063"/>
          <a:ext cx="8572500" cy="3929062"/>
        </p:xfrm>
        <a:graphic>
          <a:graphicData uri="http://schemas.openxmlformats.org/drawingml/2006/table">
            <a:tbl>
              <a:tblPr/>
              <a:tblGrid>
                <a:gridCol w="2462039"/>
                <a:gridCol w="2460324"/>
                <a:gridCol w="1006991"/>
                <a:gridCol w="1714512"/>
                <a:gridCol w="928694"/>
              </a:tblGrid>
              <a:tr h="5896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rPr>
                        <a:t>获奖项目名称</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rPr>
                        <a:t>获奖种类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rPr>
                        <a:t>等级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rPr>
                        <a:t>第一完成人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chemeClr val="tx1"/>
                          </a:solidFill>
                          <a:effectLst/>
                          <a:latin typeface="Times New Roman" pitchFamily="18" charset="0"/>
                          <a:ea typeface="楷体_GB2312" pitchFamily="49" charset="-122"/>
                          <a:cs typeface="+mn-cs"/>
                        </a:rPr>
                        <a:t>年度</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28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盐碱地中的雷斯青霉菌分离所得螺环缩酮、异香豆类和吲哚衍生物</a:t>
                      </a:r>
                    </a:p>
                  </a:txBody>
                  <a:tcPr marL="67235" marR="67235"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kern="1200" cap="none" normalizeH="0" baseline="0" dirty="0" smtClean="0">
                          <a:ln>
                            <a:noFill/>
                          </a:ln>
                          <a:solidFill>
                            <a:srgbClr val="FF0000"/>
                          </a:solidFill>
                          <a:effectLst/>
                          <a:latin typeface="Times New Roman" pitchFamily="18" charset="0"/>
                          <a:ea typeface="楷体_GB2312" pitchFamily="49" charset="-122"/>
                          <a:cs typeface="+mn-cs"/>
                        </a:rPr>
                        <a:t>烟台市第十四届自然科学优秀学术论文</a:t>
                      </a: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一等</a:t>
                      </a: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刘为忠（</a:t>
                      </a:r>
                      <a:r>
                        <a:rPr kumimoji="0" lang="en-US"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3-1</a:t>
                      </a: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a:t>
                      </a: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2013</a:t>
                      </a:r>
                      <a:endPar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endParaRPr>
                    </a:p>
                  </a:txBody>
                  <a:tcPr marL="67235" marR="67235"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42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沙苑子的化学成分研究</a:t>
                      </a:r>
                    </a:p>
                  </a:txBody>
                  <a:tcPr marL="67235" marR="67235"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kern="1200" cap="none" normalizeH="0" baseline="0" dirty="0" smtClean="0">
                          <a:ln>
                            <a:noFill/>
                          </a:ln>
                          <a:solidFill>
                            <a:srgbClr val="FF0000"/>
                          </a:solidFill>
                          <a:effectLst/>
                          <a:latin typeface="Times New Roman" pitchFamily="18" charset="0"/>
                          <a:ea typeface="楷体_GB2312" pitchFamily="49" charset="-122"/>
                          <a:cs typeface="+mn-cs"/>
                        </a:rPr>
                        <a:t>烟台市第十四届自然科学优秀学术论文</a:t>
                      </a: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二等</a:t>
                      </a: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李洪娟（</a:t>
                      </a:r>
                      <a:r>
                        <a:rPr kumimoji="0" lang="en-US"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3-1</a:t>
                      </a: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a:t>
                      </a: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2013</a:t>
                      </a:r>
                      <a:endPar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endParaRPr>
                    </a:p>
                  </a:txBody>
                  <a:tcPr marL="67235" marR="67235"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74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鸭跖草对高脂血症小鼠血脂代谢及抗氧化能力的影响</a:t>
                      </a:r>
                    </a:p>
                  </a:txBody>
                  <a:tcPr marL="67235" marR="6723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kern="1200" cap="none" normalizeH="0" baseline="0" dirty="0" smtClean="0">
                          <a:ln>
                            <a:noFill/>
                          </a:ln>
                          <a:solidFill>
                            <a:srgbClr val="FF0000"/>
                          </a:solidFill>
                          <a:effectLst/>
                          <a:latin typeface="Times New Roman" pitchFamily="18" charset="0"/>
                          <a:ea typeface="楷体_GB2312" pitchFamily="49" charset="-122"/>
                          <a:cs typeface="+mn-cs"/>
                        </a:rPr>
                        <a:t>烟台市第十四届自然科学优秀学术论文</a:t>
                      </a: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二等</a:t>
                      </a: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王垣芳（</a:t>
                      </a:r>
                      <a:r>
                        <a:rPr kumimoji="0" lang="en-US"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3-1</a:t>
                      </a: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a:t>
                      </a: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2013</a:t>
                      </a:r>
                      <a:endPar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endParaRPr>
                    </a:p>
                  </a:txBody>
                  <a:tcPr marL="67235" marR="67235"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8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正交试验优选齐墩果酸脂质体制备工艺</a:t>
                      </a:r>
                    </a:p>
                  </a:txBody>
                  <a:tcPr marL="67235" marR="67235"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kern="1200" cap="none" normalizeH="0" baseline="0" dirty="0" smtClean="0">
                          <a:ln>
                            <a:noFill/>
                          </a:ln>
                          <a:solidFill>
                            <a:srgbClr val="FF0000"/>
                          </a:solidFill>
                          <a:effectLst/>
                          <a:latin typeface="Times New Roman" pitchFamily="18" charset="0"/>
                          <a:ea typeface="楷体_GB2312" pitchFamily="49" charset="-122"/>
                          <a:cs typeface="+mn-cs"/>
                        </a:rPr>
                        <a:t>烟台市第十四届自然科学优秀学术论文</a:t>
                      </a:r>
                      <a:endParaRPr kumimoji="0" lang="en-US" altLang="zh-CN" sz="1600" b="1" i="0" u="none" strike="noStrike" kern="1200" cap="none" normalizeH="0" baseline="0" dirty="0" smtClean="0">
                        <a:ln>
                          <a:noFill/>
                        </a:ln>
                        <a:solidFill>
                          <a:srgbClr val="FF0000"/>
                        </a:solidFill>
                        <a:effectLst/>
                        <a:latin typeface="Times New Roman" pitchFamily="18" charset="0"/>
                        <a:ea typeface="楷体_GB2312" pitchFamily="49" charset="-122"/>
                        <a:cs typeface="+mn-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三等</a:t>
                      </a: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代现平（</a:t>
                      </a:r>
                      <a:r>
                        <a:rPr kumimoji="0" lang="en-US"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2-1</a:t>
                      </a:r>
                      <a:r>
                        <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a:t>
                      </a: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rPr>
                        <a:t>2013</a:t>
                      </a:r>
                      <a:endParaRPr kumimoji="0" lang="zh-CN" altLang="en-US" sz="1600" b="1" i="0" u="none" strike="noStrike" kern="1200" cap="none" normalizeH="0" baseline="0" dirty="0" smtClean="0">
                        <a:ln>
                          <a:noFill/>
                        </a:ln>
                        <a:solidFill>
                          <a:srgbClr val="0000CC"/>
                        </a:solidFill>
                        <a:effectLst/>
                        <a:latin typeface="Times New Roman" pitchFamily="18" charset="0"/>
                        <a:ea typeface="楷体_GB2312" pitchFamily="49" charset="-122"/>
                        <a:cs typeface="+mn-cs"/>
                      </a:endParaRPr>
                    </a:p>
                  </a:txBody>
                  <a:tcPr marL="67235" marR="67235"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body" idx="1"/>
          </p:nvPr>
        </p:nvSpPr>
        <p:spPr>
          <a:xfrm>
            <a:off x="0" y="1484313"/>
            <a:ext cx="9144000" cy="3240087"/>
          </a:xfrm>
          <a:gradFill rotWithShape="1">
            <a:gsLst>
              <a:gs pos="0">
                <a:srgbClr val="5E1800"/>
              </a:gs>
              <a:gs pos="50000">
                <a:srgbClr val="CC3300"/>
              </a:gs>
              <a:gs pos="100000">
                <a:srgbClr val="5E1800"/>
              </a:gs>
            </a:gsLst>
            <a:lin ang="5400000" scaled="1"/>
          </a:gradFill>
          <a:ln>
            <a:solidFill>
              <a:srgbClr val="CC3300"/>
            </a:solidFill>
          </a:ln>
        </p:spPr>
        <p:txBody>
          <a:bodyPr/>
          <a:lstStyle/>
          <a:p>
            <a:pPr algn="ctr" eaLnBrk="1" hangingPunct="1">
              <a:lnSpc>
                <a:spcPct val="120000"/>
              </a:lnSpc>
              <a:spcBef>
                <a:spcPct val="50000"/>
              </a:spcBef>
              <a:buFontTx/>
              <a:buNone/>
            </a:pPr>
            <a:endParaRPr lang="en-US" altLang="zh-CN" sz="1200" b="1" smtClean="0">
              <a:solidFill>
                <a:schemeClr val="accent2"/>
              </a:solidFill>
              <a:ea typeface="黑体" pitchFamily="49" charset="-122"/>
            </a:endParaRPr>
          </a:p>
          <a:p>
            <a:pPr algn="ctr" eaLnBrk="1" hangingPunct="1">
              <a:lnSpc>
                <a:spcPct val="120000"/>
              </a:lnSpc>
              <a:spcBef>
                <a:spcPct val="50000"/>
              </a:spcBef>
              <a:buFontTx/>
              <a:buNone/>
            </a:pPr>
            <a:endParaRPr lang="en-US" altLang="zh-CN" sz="1600" b="1" smtClean="0">
              <a:solidFill>
                <a:schemeClr val="bg1"/>
              </a:solidFill>
              <a:ea typeface="黑体" pitchFamily="49" charset="-122"/>
            </a:endParaRPr>
          </a:p>
          <a:p>
            <a:pPr algn="ctr" eaLnBrk="1" hangingPunct="1">
              <a:lnSpc>
                <a:spcPct val="120000"/>
              </a:lnSpc>
              <a:spcBef>
                <a:spcPct val="50000"/>
              </a:spcBef>
              <a:buFontTx/>
              <a:buNone/>
            </a:pPr>
            <a:r>
              <a:rPr lang="zh-CN" altLang="en-US" sz="4800" b="1" smtClean="0">
                <a:solidFill>
                  <a:schemeClr val="bg1"/>
                </a:solidFill>
                <a:ea typeface="黑体" pitchFamily="49" charset="-122"/>
              </a:rPr>
              <a:t>四  效益评价</a:t>
            </a: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Text Box 4"/>
          <p:cNvSpPr txBox="1">
            <a:spLocks noChangeArrowheads="1"/>
          </p:cNvSpPr>
          <p:nvPr/>
        </p:nvSpPr>
        <p:spPr bwMode="auto">
          <a:xfrm>
            <a:off x="357188" y="857250"/>
            <a:ext cx="8588375" cy="46069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nSpc>
                <a:spcPct val="150000"/>
              </a:lnSpc>
              <a:buClr>
                <a:srgbClr val="FF0066"/>
              </a:buClr>
            </a:pPr>
            <a:r>
              <a:rPr lang="zh-CN" altLang="en-US" sz="2800" b="1">
                <a:solidFill>
                  <a:schemeClr val="tx1"/>
                </a:solidFill>
                <a:latin typeface="黑体" pitchFamily="49" charset="-122"/>
                <a:ea typeface="黑体" pitchFamily="49" charset="-122"/>
              </a:rPr>
              <a:t>实验平台建设</a:t>
            </a:r>
          </a:p>
          <a:p>
            <a:pPr>
              <a:lnSpc>
                <a:spcPct val="150000"/>
              </a:lnSpc>
              <a:buClr>
                <a:srgbClr val="FF0066"/>
              </a:buClr>
              <a:buFont typeface="Wingdings" pitchFamily="2" charset="2"/>
              <a:buChar char="Ø"/>
            </a:pPr>
            <a:r>
              <a:rPr lang="zh-CN" altLang="en-US" sz="2800" b="1">
                <a:solidFill>
                  <a:schemeClr val="tx1"/>
                </a:solidFill>
                <a:latin typeface="Times New Roman" pitchFamily="18" charset="0"/>
                <a:ea typeface="楷体_GB2312"/>
                <a:cs typeface="Times New Roman" pitchFamily="18" charset="0"/>
              </a:rPr>
              <a:t>与渤海制药集团共建</a:t>
            </a:r>
            <a:r>
              <a:rPr lang="zh-CN" altLang="en-US" sz="2800" b="1">
                <a:solidFill>
                  <a:srgbClr val="0000CC"/>
                </a:solidFill>
                <a:latin typeface="Times New Roman" pitchFamily="18" charset="0"/>
                <a:ea typeface="楷体_GB2312"/>
                <a:cs typeface="Times New Roman" pitchFamily="18" charset="0"/>
              </a:rPr>
              <a:t>渤海药物研究院</a:t>
            </a:r>
            <a:r>
              <a:rPr lang="en-US" altLang="zh-CN" sz="2800" b="1">
                <a:solidFill>
                  <a:srgbClr val="0000CC"/>
                </a:solidFill>
                <a:latin typeface="Times New Roman" pitchFamily="18" charset="0"/>
                <a:ea typeface="楷体_GB2312"/>
                <a:cs typeface="Times New Roman" pitchFamily="18" charset="0"/>
              </a:rPr>
              <a:t>(3000m</a:t>
            </a:r>
            <a:r>
              <a:rPr lang="en-US" altLang="zh-CN" sz="2800" b="1" baseline="30000">
                <a:solidFill>
                  <a:srgbClr val="0000CC"/>
                </a:solidFill>
                <a:latin typeface="Times New Roman" pitchFamily="18" charset="0"/>
                <a:ea typeface="楷体_GB2312"/>
                <a:cs typeface="Times New Roman" pitchFamily="18" charset="0"/>
              </a:rPr>
              <a:t>2</a:t>
            </a:r>
            <a:r>
              <a:rPr lang="en-US" altLang="zh-CN" sz="2800" b="1">
                <a:solidFill>
                  <a:srgbClr val="0000CC"/>
                </a:solidFill>
                <a:latin typeface="Times New Roman" pitchFamily="18" charset="0"/>
                <a:ea typeface="楷体_GB2312"/>
                <a:cs typeface="Times New Roman" pitchFamily="18" charset="0"/>
              </a:rPr>
              <a:t>)</a:t>
            </a:r>
            <a:r>
              <a:rPr lang="zh-CN" altLang="en-US" sz="2800" b="1">
                <a:solidFill>
                  <a:srgbClr val="000000"/>
                </a:solidFill>
                <a:latin typeface="Times New Roman" pitchFamily="18" charset="0"/>
                <a:ea typeface="楷体_GB2312"/>
                <a:cs typeface="Times New Roman" pitchFamily="18" charset="0"/>
              </a:rPr>
              <a:t>，搭建</a:t>
            </a:r>
            <a:r>
              <a:rPr lang="en-US" sz="2800" b="1">
                <a:solidFill>
                  <a:srgbClr val="0000CC"/>
                </a:solidFill>
                <a:latin typeface="Times New Roman" pitchFamily="18" charset="0"/>
                <a:ea typeface="楷体_GB2312"/>
                <a:cs typeface="Times New Roman" pitchFamily="18" charset="0"/>
              </a:rPr>
              <a:t>“</a:t>
            </a:r>
            <a:r>
              <a:rPr lang="zh-CN" altLang="en-US" sz="2800" b="1">
                <a:solidFill>
                  <a:srgbClr val="0000CC"/>
                </a:solidFill>
                <a:latin typeface="Times New Roman" pitchFamily="18" charset="0"/>
                <a:ea typeface="楷体_GB2312"/>
                <a:cs typeface="Times New Roman" pitchFamily="18" charset="0"/>
              </a:rPr>
              <a:t>药物创制研发工艺平台</a:t>
            </a:r>
            <a:r>
              <a:rPr lang="en-US" sz="2800" b="1">
                <a:solidFill>
                  <a:srgbClr val="0000CC"/>
                </a:solidFill>
                <a:latin typeface="Times New Roman" pitchFamily="18" charset="0"/>
                <a:ea typeface="楷体_GB2312"/>
                <a:cs typeface="Times New Roman" pitchFamily="18" charset="0"/>
              </a:rPr>
              <a:t>”</a:t>
            </a:r>
            <a:r>
              <a:rPr lang="zh-CN" altLang="en-US" sz="2800" b="1">
                <a:solidFill>
                  <a:srgbClr val="000000"/>
                </a:solidFill>
                <a:latin typeface="Times New Roman" pitchFamily="18" charset="0"/>
                <a:ea typeface="楷体_GB2312"/>
                <a:cs typeface="Times New Roman" pitchFamily="18" charset="0"/>
              </a:rPr>
              <a:t>，其中符合 </a:t>
            </a:r>
            <a:r>
              <a:rPr lang="en-US" altLang="zh-CN" sz="2800" b="1">
                <a:solidFill>
                  <a:srgbClr val="000000"/>
                </a:solidFill>
                <a:latin typeface="Times New Roman" pitchFamily="18" charset="0"/>
                <a:ea typeface="楷体_GB2312"/>
                <a:cs typeface="Times New Roman" pitchFamily="18" charset="0"/>
              </a:rPr>
              <a:t>GMP </a:t>
            </a:r>
            <a:r>
              <a:rPr lang="zh-CN" altLang="en-US" sz="2800" b="1">
                <a:solidFill>
                  <a:srgbClr val="000000"/>
                </a:solidFill>
                <a:latin typeface="Times New Roman" pitchFamily="18" charset="0"/>
                <a:ea typeface="楷体_GB2312"/>
                <a:cs typeface="Times New Roman" pitchFamily="18" charset="0"/>
              </a:rPr>
              <a:t>要求的</a:t>
            </a:r>
            <a:r>
              <a:rPr lang="zh-CN" altLang="en-US" sz="2800" b="1">
                <a:solidFill>
                  <a:srgbClr val="0000CC"/>
                </a:solidFill>
                <a:latin typeface="Times New Roman" pitchFamily="18" charset="0"/>
                <a:ea typeface="楷体_GB2312"/>
                <a:cs typeface="Times New Roman" pitchFamily="18" charset="0"/>
              </a:rPr>
              <a:t>中试实验用房</a:t>
            </a:r>
            <a:r>
              <a:rPr lang="en-US" altLang="zh-CN" sz="2800" b="1">
                <a:solidFill>
                  <a:srgbClr val="0000CC"/>
                </a:solidFill>
                <a:latin typeface="Times New Roman" pitchFamily="18" charset="0"/>
                <a:ea typeface="楷体_GB2312"/>
                <a:cs typeface="Times New Roman" pitchFamily="18" charset="0"/>
              </a:rPr>
              <a:t>(1000m</a:t>
            </a:r>
            <a:r>
              <a:rPr lang="en-US" altLang="zh-CN" sz="2800" b="1" baseline="30000">
                <a:solidFill>
                  <a:srgbClr val="0000CC"/>
                </a:solidFill>
                <a:latin typeface="Times New Roman" pitchFamily="18" charset="0"/>
                <a:ea typeface="楷体_GB2312"/>
                <a:cs typeface="Times New Roman" pitchFamily="18" charset="0"/>
              </a:rPr>
              <a:t>2</a:t>
            </a:r>
            <a:r>
              <a:rPr lang="en-US" altLang="zh-CN" sz="2800" b="1">
                <a:solidFill>
                  <a:srgbClr val="0000CC"/>
                </a:solidFill>
                <a:latin typeface="Times New Roman" pitchFamily="18" charset="0"/>
                <a:ea typeface="楷体_GB2312"/>
                <a:cs typeface="Times New Roman" pitchFamily="18" charset="0"/>
              </a:rPr>
              <a:t>)</a:t>
            </a:r>
            <a:endParaRPr lang="zh-CN" altLang="en-US" sz="2800" b="1">
              <a:solidFill>
                <a:srgbClr val="0000CC"/>
              </a:solidFill>
              <a:latin typeface="Times New Roman" pitchFamily="18" charset="0"/>
              <a:ea typeface="楷体_GB2312"/>
              <a:cs typeface="Times New Roman" pitchFamily="18" charset="0"/>
            </a:endParaRPr>
          </a:p>
          <a:p>
            <a:pPr>
              <a:lnSpc>
                <a:spcPct val="150000"/>
              </a:lnSpc>
              <a:buClr>
                <a:srgbClr val="FF0066"/>
              </a:buClr>
              <a:buFont typeface="Wingdings" pitchFamily="2" charset="2"/>
              <a:buChar char="Ø"/>
            </a:pPr>
            <a:r>
              <a:rPr lang="zh-CN" altLang="en-US" sz="2800" b="1">
                <a:solidFill>
                  <a:srgbClr val="0000CC"/>
                </a:solidFill>
                <a:latin typeface="Times New Roman" pitchFamily="18" charset="0"/>
                <a:ea typeface="楷体_GB2312"/>
                <a:cs typeface="Times New Roman" pitchFamily="18" charset="0"/>
              </a:rPr>
              <a:t>建成药物合成、天然药化、药物分析、药理、生物制药</a:t>
            </a:r>
            <a:r>
              <a:rPr lang="zh-CN" altLang="en-US" sz="2800" b="1">
                <a:solidFill>
                  <a:schemeClr val="tx1"/>
                </a:solidFill>
                <a:latin typeface="Times New Roman" pitchFamily="18" charset="0"/>
                <a:ea typeface="楷体_GB2312"/>
                <a:cs typeface="Times New Roman" pitchFamily="18" charset="0"/>
              </a:rPr>
              <a:t>等平台，和“渤海药物研究院”、“药物创制研发工艺平台”融为一体，成为研究室研发核心。</a:t>
            </a:r>
          </a:p>
        </p:txBody>
      </p:sp>
      <p:sp>
        <p:nvSpPr>
          <p:cNvPr id="56322" name="Text Box 3"/>
          <p:cNvSpPr txBox="1">
            <a:spLocks noChangeArrowheads="1"/>
          </p:cNvSpPr>
          <p:nvPr/>
        </p:nvSpPr>
        <p:spPr bwMode="gray">
          <a:xfrm>
            <a:off x="768350" y="71438"/>
            <a:ext cx="6303963" cy="646112"/>
          </a:xfrm>
          <a:prstGeom prst="rect">
            <a:avLst/>
          </a:prstGeom>
          <a:noFill/>
          <a:ln w="9525">
            <a:noFill/>
            <a:miter lim="800000"/>
            <a:headEnd/>
            <a:tailEnd/>
          </a:ln>
        </p:spPr>
        <p:txBody>
          <a:bodyPr>
            <a:spAutoFit/>
          </a:bodyPr>
          <a:lstStyle/>
          <a:p>
            <a:pPr eaLnBrk="0" hangingPunct="0"/>
            <a:r>
              <a:rPr lang="en-US" altLang="zh-CN" sz="3600" b="1">
                <a:solidFill>
                  <a:srgbClr val="000066"/>
                </a:solidFill>
                <a:ea typeface="黑体" pitchFamily="49" charset="-122"/>
              </a:rPr>
              <a:t>4.1</a:t>
            </a:r>
            <a:r>
              <a:rPr lang="zh-CN" altLang="en-US" sz="3600" b="1">
                <a:solidFill>
                  <a:srgbClr val="000066"/>
                </a:solidFill>
                <a:ea typeface="黑体" pitchFamily="49" charset="-122"/>
              </a:rPr>
              <a:t>实验室平台建设</a:t>
            </a:r>
          </a:p>
        </p:txBody>
      </p:sp>
      <p:sp>
        <p:nvSpPr>
          <p:cNvPr id="56323" name="Rectangle 7"/>
          <p:cNvSpPr>
            <a:spLocks noChangeArrowheads="1"/>
          </p:cNvSpPr>
          <p:nvPr/>
        </p:nvSpPr>
        <p:spPr bwMode="auto">
          <a:xfrm>
            <a:off x="0" y="785813"/>
            <a:ext cx="9144000" cy="71437"/>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box(in)">
                                      <p:cBhvr>
                                        <p:cTn id="7" dur="500"/>
                                        <p:tgtEl>
                                          <p:spTgt spid="103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79388" y="1643063"/>
            <a:ext cx="8786812" cy="3940175"/>
          </a:xfrm>
          <a:prstGeom prst="rect">
            <a:avLst/>
          </a:prstGeom>
          <a:noFill/>
          <a:ln w="9525">
            <a:noFill/>
            <a:miter lim="800000"/>
            <a:headEnd/>
            <a:tailEnd/>
          </a:ln>
        </p:spPr>
        <p:txBody>
          <a:bodyPr>
            <a:spAutoFit/>
          </a:bodyPr>
          <a:lstStyle/>
          <a:p>
            <a:pPr>
              <a:lnSpc>
                <a:spcPct val="150000"/>
              </a:lnSpc>
            </a:pPr>
            <a:r>
              <a:rPr lang="en-US" altLang="zh-CN" sz="2800" b="1">
                <a:latin typeface="楷体_GB2312"/>
                <a:ea typeface="楷体_GB2312"/>
                <a:cs typeface="Times New Roman" pitchFamily="18" charset="0"/>
              </a:rPr>
              <a:t>    2013</a:t>
            </a:r>
            <a:r>
              <a:rPr lang="zh-CN" altLang="en-US" sz="2800" b="1">
                <a:latin typeface="楷体_GB2312"/>
                <a:ea typeface="楷体_GB2312"/>
                <a:cs typeface="Times New Roman" pitchFamily="18" charset="0"/>
              </a:rPr>
              <a:t>年</a:t>
            </a:r>
            <a:r>
              <a:rPr lang="en-US" altLang="zh-CN" sz="2800" b="1">
                <a:latin typeface="楷体_GB2312"/>
                <a:ea typeface="楷体_GB2312"/>
                <a:cs typeface="Times New Roman" pitchFamily="18" charset="0"/>
              </a:rPr>
              <a:t>,</a:t>
            </a:r>
            <a:r>
              <a:rPr lang="zh-CN" altLang="en-US" sz="2800" b="1">
                <a:latin typeface="楷体_GB2312"/>
                <a:ea typeface="楷体_GB2312"/>
                <a:cs typeface="Times New Roman" pitchFamily="18" charset="0"/>
              </a:rPr>
              <a:t> 烟台大学联合我们滨医、绿叶制药、中科院上海药物所联合申请山东省“</a:t>
            </a:r>
            <a:r>
              <a:rPr lang="zh-CN" altLang="en-US" sz="2800" b="1">
                <a:solidFill>
                  <a:srgbClr val="0000CC"/>
                </a:solidFill>
                <a:latin typeface="楷体_GB2312"/>
                <a:ea typeface="楷体_GB2312"/>
                <a:cs typeface="Times New Roman" pitchFamily="18" charset="0"/>
              </a:rPr>
              <a:t>新型制剂与生物技术药物研究协同创新中心</a:t>
            </a:r>
            <a:r>
              <a:rPr lang="zh-CN" altLang="en-US" sz="2800" b="1">
                <a:latin typeface="楷体_GB2312"/>
                <a:ea typeface="楷体_GB2312"/>
                <a:cs typeface="Times New Roman" pitchFamily="18" charset="0"/>
              </a:rPr>
              <a:t>”并获批。我们想在新型制剂方面做些工作，就与渤海制药有限公司联合申报山东省中医药管理局“</a:t>
            </a:r>
            <a:r>
              <a:rPr lang="zh-CN" altLang="en-US" sz="2800" b="1">
                <a:solidFill>
                  <a:srgbClr val="0000CC"/>
                </a:solidFill>
                <a:latin typeface="楷体_GB2312"/>
                <a:ea typeface="楷体_GB2312"/>
                <a:cs typeface="Times New Roman" pitchFamily="18" charset="0"/>
              </a:rPr>
              <a:t>中药现代化与新剂型开发</a:t>
            </a:r>
            <a:r>
              <a:rPr lang="zh-CN" altLang="en-US" sz="2800" b="1">
                <a:latin typeface="楷体_GB2312"/>
                <a:ea typeface="楷体_GB2312"/>
                <a:cs typeface="Times New Roman" pitchFamily="18" charset="0"/>
              </a:rPr>
              <a:t>”重点实验室并获批。</a:t>
            </a:r>
          </a:p>
        </p:txBody>
      </p:sp>
      <p:sp>
        <p:nvSpPr>
          <p:cNvPr id="18434" name="Text Box 3"/>
          <p:cNvSpPr txBox="1">
            <a:spLocks noChangeArrowheads="1"/>
          </p:cNvSpPr>
          <p:nvPr/>
        </p:nvSpPr>
        <p:spPr bwMode="gray">
          <a:xfrm>
            <a:off x="768350" y="285750"/>
            <a:ext cx="6303963" cy="646113"/>
          </a:xfrm>
          <a:prstGeom prst="rect">
            <a:avLst/>
          </a:prstGeom>
          <a:noFill/>
          <a:ln w="9525">
            <a:noFill/>
            <a:miter lim="800000"/>
            <a:headEnd/>
            <a:tailEnd/>
          </a:ln>
        </p:spPr>
        <p:txBody>
          <a:bodyPr>
            <a:spAutoFit/>
          </a:bodyPr>
          <a:lstStyle/>
          <a:p>
            <a:pPr eaLnBrk="0" hangingPunct="0"/>
            <a:r>
              <a:rPr lang="en-US" altLang="zh-CN" sz="3600" b="1">
                <a:solidFill>
                  <a:srgbClr val="000066"/>
                </a:solidFill>
                <a:ea typeface="黑体" pitchFamily="49" charset="-122"/>
              </a:rPr>
              <a:t>1.1 </a:t>
            </a:r>
            <a:r>
              <a:rPr lang="zh-CN" altLang="en-US" sz="3600" b="1">
                <a:solidFill>
                  <a:srgbClr val="000066"/>
                </a:solidFill>
                <a:ea typeface="黑体" pitchFamily="49" charset="-122"/>
              </a:rPr>
              <a:t>实验室建设历程</a:t>
            </a:r>
          </a:p>
        </p:txBody>
      </p:sp>
      <p:sp>
        <p:nvSpPr>
          <p:cNvPr id="18435" name="Rectangle 7"/>
          <p:cNvSpPr>
            <a:spLocks noChangeArrowheads="1"/>
          </p:cNvSpPr>
          <p:nvPr/>
        </p:nvSpPr>
        <p:spPr bwMode="auto">
          <a:xfrm>
            <a:off x="0" y="928688"/>
            <a:ext cx="9144000" cy="71437"/>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bwMode="auto">
          <a:xfrm>
            <a:off x="357188" y="928688"/>
            <a:ext cx="8585200" cy="55721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fontAlgn="auto">
              <a:lnSpc>
                <a:spcPct val="150000"/>
              </a:lnSpc>
              <a:spcBef>
                <a:spcPct val="5000"/>
              </a:spcBef>
              <a:spcAft>
                <a:spcPts val="0"/>
              </a:spcAft>
              <a:buClr>
                <a:srgbClr val="FF0066"/>
              </a:buClr>
              <a:defRPr/>
            </a:pPr>
            <a:r>
              <a:rPr lang="zh-CN" altLang="en-US" sz="2400" b="1" dirty="0">
                <a:solidFill>
                  <a:srgbClr val="FF0000"/>
                </a:solidFill>
                <a:latin typeface="黑体" pitchFamily="49" charset="-122"/>
                <a:ea typeface="黑体" pitchFamily="49" charset="-122"/>
              </a:rPr>
              <a:t>现有大型仪器：</a:t>
            </a:r>
            <a:r>
              <a:rPr lang="en-US" altLang="zh-CN" sz="2400" b="1" dirty="0">
                <a:solidFill>
                  <a:schemeClr val="tx1"/>
                </a:solidFill>
                <a:latin typeface="+mn-ea"/>
              </a:rPr>
              <a:t>LC-MS</a:t>
            </a:r>
            <a:r>
              <a:rPr lang="zh-CN" altLang="en-US" sz="2400" b="1" dirty="0">
                <a:solidFill>
                  <a:schemeClr val="tx1"/>
                </a:solidFill>
                <a:latin typeface="+mn-ea"/>
              </a:rPr>
              <a:t>联用仪</a:t>
            </a:r>
            <a:r>
              <a:rPr lang="en-US" altLang="zh-CN" sz="2400" b="1" dirty="0">
                <a:solidFill>
                  <a:schemeClr val="tx1"/>
                </a:solidFill>
                <a:latin typeface="+mn-ea"/>
              </a:rPr>
              <a:t>(</a:t>
            </a:r>
            <a:r>
              <a:rPr lang="zh-CN" altLang="en-US" sz="2400" b="1" dirty="0">
                <a:solidFill>
                  <a:schemeClr val="tx1"/>
                </a:solidFill>
                <a:latin typeface="+mn-ea"/>
              </a:rPr>
              <a:t>美国</a:t>
            </a:r>
            <a:r>
              <a:rPr lang="en-US" altLang="zh-CN" sz="2400" b="1" dirty="0">
                <a:solidFill>
                  <a:schemeClr val="tx1"/>
                </a:solidFill>
                <a:latin typeface="+mn-ea"/>
              </a:rPr>
              <a:t>AB)</a:t>
            </a:r>
            <a:r>
              <a:rPr lang="zh-CN" altLang="en-US" sz="2400" b="1" dirty="0">
                <a:solidFill>
                  <a:schemeClr val="tx1"/>
                </a:solidFill>
                <a:latin typeface="+mn-ea"/>
              </a:rPr>
              <a:t>、</a:t>
            </a:r>
            <a:r>
              <a:rPr lang="en-US" altLang="zh-CN" sz="2400" b="1" dirty="0">
                <a:solidFill>
                  <a:schemeClr val="tx1"/>
                </a:solidFill>
                <a:latin typeface="+mn-ea"/>
              </a:rPr>
              <a:t>waters</a:t>
            </a:r>
            <a:r>
              <a:rPr lang="zh-CN" altLang="en-US" sz="2400" b="1" dirty="0">
                <a:latin typeface="+mn-ea"/>
                <a:cs typeface="Times New Roman" pitchFamily="18" charset="0"/>
              </a:rPr>
              <a:t>高效液相色谱仪、紫外、原子吸收等大型仪器，配有</a:t>
            </a:r>
            <a:r>
              <a:rPr lang="zh-CN" altLang="en-US" sz="2400" b="1" dirty="0">
                <a:solidFill>
                  <a:srgbClr val="0000CC"/>
                </a:solidFill>
                <a:latin typeface="+mn-ea"/>
                <a:cs typeface="Times New Roman" pitchFamily="18" charset="0"/>
              </a:rPr>
              <a:t>实验技术人员</a:t>
            </a:r>
            <a:r>
              <a:rPr lang="zh-CN" altLang="en-US" sz="2400" b="1" dirty="0">
                <a:latin typeface="+mn-ea"/>
                <a:cs typeface="Times New Roman" pitchFamily="18" charset="0"/>
              </a:rPr>
              <a:t>，并制定了</a:t>
            </a:r>
            <a:r>
              <a:rPr lang="zh-CN" altLang="en-US" sz="2400" b="1" dirty="0">
                <a:solidFill>
                  <a:srgbClr val="0000CC"/>
                </a:solidFill>
                <a:latin typeface="+mn-ea"/>
                <a:cs typeface="Times New Roman" pitchFamily="18" charset="0"/>
              </a:rPr>
              <a:t>完善的管理体制</a:t>
            </a:r>
            <a:r>
              <a:rPr lang="zh-CN" altLang="en-US" sz="2400" b="1" dirty="0">
                <a:latin typeface="+mn-ea"/>
                <a:cs typeface="Times New Roman" pitchFamily="18" charset="0"/>
              </a:rPr>
              <a:t>保证仪器的正常使用，仪器对全校开放，使用率较高。</a:t>
            </a:r>
            <a:r>
              <a:rPr lang="zh-CN" altLang="en-US" sz="2400" b="1" dirty="0">
                <a:solidFill>
                  <a:srgbClr val="0000CC"/>
                </a:solidFill>
                <a:latin typeface="+mn-ea"/>
                <a:cs typeface="Times New Roman" pitchFamily="18" charset="0"/>
              </a:rPr>
              <a:t>其中，</a:t>
            </a:r>
            <a:r>
              <a:rPr lang="en-US" altLang="zh-CN" sz="2400" b="1" dirty="0">
                <a:solidFill>
                  <a:srgbClr val="0000CC"/>
                </a:solidFill>
                <a:latin typeface="+mn-ea"/>
                <a:cs typeface="Times New Roman" pitchFamily="18" charset="0"/>
              </a:rPr>
              <a:t>waters</a:t>
            </a:r>
            <a:r>
              <a:rPr lang="zh-CN" altLang="en-US" sz="2400" b="1" dirty="0">
                <a:solidFill>
                  <a:srgbClr val="0000CC"/>
                </a:solidFill>
                <a:latin typeface="+mn-ea"/>
                <a:cs typeface="Times New Roman" pitchFamily="18" charset="0"/>
              </a:rPr>
              <a:t>高效液相色谱仪年使用天数达</a:t>
            </a:r>
            <a:r>
              <a:rPr lang="en-US" altLang="zh-CN" sz="2400" b="1" dirty="0">
                <a:solidFill>
                  <a:srgbClr val="0000CC"/>
                </a:solidFill>
                <a:latin typeface="+mn-ea"/>
                <a:cs typeface="Times New Roman" pitchFamily="18" charset="0"/>
              </a:rPr>
              <a:t>300</a:t>
            </a:r>
            <a:r>
              <a:rPr lang="zh-CN" altLang="en-US" sz="2400" b="1" dirty="0">
                <a:solidFill>
                  <a:srgbClr val="0000CC"/>
                </a:solidFill>
                <a:latin typeface="+mn-ea"/>
                <a:cs typeface="Times New Roman" pitchFamily="18" charset="0"/>
              </a:rPr>
              <a:t>天以上。</a:t>
            </a:r>
            <a:endParaRPr lang="en-US" altLang="zh-CN" sz="2400" b="1" dirty="0">
              <a:solidFill>
                <a:srgbClr val="0000CC"/>
              </a:solidFill>
              <a:latin typeface="+mn-ea"/>
            </a:endParaRPr>
          </a:p>
          <a:p>
            <a:pPr fontAlgn="auto">
              <a:lnSpc>
                <a:spcPct val="150000"/>
              </a:lnSpc>
              <a:spcBef>
                <a:spcPct val="5000"/>
              </a:spcBef>
              <a:spcAft>
                <a:spcPts val="0"/>
              </a:spcAft>
              <a:buClr>
                <a:srgbClr val="FF0066"/>
              </a:buClr>
              <a:defRPr/>
            </a:pPr>
            <a:r>
              <a:rPr lang="zh-CN" altLang="en-US" sz="2400" b="1" dirty="0">
                <a:solidFill>
                  <a:srgbClr val="FF0000"/>
                </a:solidFill>
                <a:latin typeface="黑体" pitchFamily="49" charset="-122"/>
                <a:ea typeface="黑体" pitchFamily="49" charset="-122"/>
              </a:rPr>
              <a:t>新购买仪器：</a:t>
            </a:r>
            <a:r>
              <a:rPr lang="zh-CN" altLang="en-US" sz="2400" b="1" dirty="0">
                <a:solidFill>
                  <a:schemeClr val="tx1"/>
                </a:solidFill>
                <a:latin typeface="+mn-ea"/>
              </a:rPr>
              <a:t>近两年根据实验室预算，购买大型仪器：</a:t>
            </a:r>
          </a:p>
          <a:p>
            <a:pPr marL="1130400" lvl="3" indent="-342900" eaLnBrk="0" fontAlgn="auto" hangingPunct="0">
              <a:lnSpc>
                <a:spcPct val="120000"/>
              </a:lnSpc>
              <a:spcBef>
                <a:spcPts val="0"/>
              </a:spcBef>
              <a:spcAft>
                <a:spcPts val="0"/>
              </a:spcAft>
              <a:buClr>
                <a:srgbClr val="C00000"/>
              </a:buClr>
              <a:buSzPct val="100000"/>
              <a:buFont typeface="Wingdings" pitchFamily="2" charset="2"/>
              <a:buChar char="Ø"/>
              <a:defRPr/>
            </a:pPr>
            <a:r>
              <a:rPr lang="en-US" altLang="zh-CN" sz="2400" b="1" dirty="0">
                <a:latin typeface="+mn-ea"/>
                <a:cs typeface="Times New Roman" pitchFamily="18" charset="0"/>
              </a:rPr>
              <a:t>CO</a:t>
            </a:r>
            <a:r>
              <a:rPr lang="en-US" altLang="zh-CN" sz="2400" b="1" baseline="-25000" dirty="0">
                <a:latin typeface="+mn-ea"/>
                <a:cs typeface="Times New Roman" pitchFamily="18" charset="0"/>
              </a:rPr>
              <a:t>2</a:t>
            </a:r>
            <a:r>
              <a:rPr lang="zh-CN" altLang="en-US" sz="2400" b="1" dirty="0">
                <a:latin typeface="+mn-ea"/>
                <a:cs typeface="Times New Roman" pitchFamily="18" charset="0"/>
              </a:rPr>
              <a:t>超临界萃取仪（渤海制药）</a:t>
            </a:r>
            <a:endParaRPr lang="en-US" altLang="zh-CN" sz="2400" b="1" dirty="0">
              <a:latin typeface="+mn-ea"/>
              <a:cs typeface="Times New Roman" pitchFamily="18" charset="0"/>
            </a:endParaRPr>
          </a:p>
          <a:p>
            <a:pPr marL="1130400" lvl="3" indent="-342900" eaLnBrk="0" fontAlgn="auto" hangingPunct="0">
              <a:lnSpc>
                <a:spcPct val="120000"/>
              </a:lnSpc>
              <a:spcBef>
                <a:spcPts val="0"/>
              </a:spcBef>
              <a:spcAft>
                <a:spcPts val="0"/>
              </a:spcAft>
              <a:buClr>
                <a:srgbClr val="C00000"/>
              </a:buClr>
              <a:buSzPct val="100000"/>
              <a:buFont typeface="Wingdings" pitchFamily="2" charset="2"/>
              <a:buChar char="Ø"/>
              <a:defRPr/>
            </a:pPr>
            <a:r>
              <a:rPr lang="en-US" sz="2400" b="1" dirty="0" err="1">
                <a:latin typeface="+mn-ea"/>
                <a:cs typeface="Times New Roman" pitchFamily="18" charset="0"/>
              </a:rPr>
              <a:t>UltiMate</a:t>
            </a:r>
            <a:r>
              <a:rPr lang="en-US" sz="2400" b="1" dirty="0">
                <a:latin typeface="+mn-ea"/>
                <a:cs typeface="Times New Roman" pitchFamily="18" charset="0"/>
              </a:rPr>
              <a:t> 3000 HPLC</a:t>
            </a:r>
            <a:r>
              <a:rPr lang="zh-CN" altLang="en-US" sz="2400" b="1" dirty="0">
                <a:latin typeface="+mn-ea"/>
                <a:cs typeface="Times New Roman" pitchFamily="18" charset="0"/>
              </a:rPr>
              <a:t>高效液相色谱仪</a:t>
            </a:r>
            <a:endParaRPr lang="en-US" altLang="zh-CN" sz="2400" b="1" dirty="0">
              <a:latin typeface="+mn-ea"/>
              <a:cs typeface="Times New Roman" pitchFamily="18" charset="0"/>
            </a:endParaRPr>
          </a:p>
          <a:p>
            <a:pPr marL="1130400" lvl="3" indent="-342900" eaLnBrk="0" fontAlgn="auto" hangingPunct="0">
              <a:lnSpc>
                <a:spcPct val="120000"/>
              </a:lnSpc>
              <a:spcBef>
                <a:spcPts val="0"/>
              </a:spcBef>
              <a:spcAft>
                <a:spcPts val="0"/>
              </a:spcAft>
              <a:buClr>
                <a:srgbClr val="C00000"/>
              </a:buClr>
              <a:buSzPct val="100000"/>
              <a:buFont typeface="Wingdings" pitchFamily="2" charset="2"/>
              <a:buChar char="Ø"/>
              <a:defRPr/>
            </a:pPr>
            <a:r>
              <a:rPr lang="zh-CN" altLang="en-US" sz="2400" b="1" dirty="0">
                <a:latin typeface="+mn-ea"/>
                <a:cs typeface="Times New Roman" pitchFamily="18" charset="0"/>
              </a:rPr>
              <a:t>安捷伦</a:t>
            </a:r>
            <a:r>
              <a:rPr lang="en-US" altLang="zh-CN" sz="2400" b="1" dirty="0">
                <a:latin typeface="+mn-ea"/>
                <a:cs typeface="Times New Roman" pitchFamily="18" charset="0"/>
              </a:rPr>
              <a:t>1260</a:t>
            </a:r>
            <a:r>
              <a:rPr lang="zh-CN" altLang="en-US" sz="2400" b="1" dirty="0">
                <a:latin typeface="+mn-ea"/>
                <a:cs typeface="Times New Roman" pitchFamily="18" charset="0"/>
              </a:rPr>
              <a:t>高效液相色谱仪</a:t>
            </a:r>
            <a:endParaRPr lang="en-US" altLang="zh-CN" sz="2400" b="1" dirty="0">
              <a:latin typeface="+mn-ea"/>
              <a:cs typeface="Times New Roman" pitchFamily="18" charset="0"/>
            </a:endParaRPr>
          </a:p>
          <a:p>
            <a:pPr marL="1130400" lvl="3" indent="-342900" eaLnBrk="0" fontAlgn="auto" hangingPunct="0">
              <a:lnSpc>
                <a:spcPct val="120000"/>
              </a:lnSpc>
              <a:spcBef>
                <a:spcPts val="0"/>
              </a:spcBef>
              <a:spcAft>
                <a:spcPts val="0"/>
              </a:spcAft>
              <a:buClr>
                <a:srgbClr val="C00000"/>
              </a:buClr>
              <a:buSzPct val="100000"/>
              <a:buFont typeface="Wingdings" pitchFamily="2" charset="2"/>
              <a:buChar char="Ø"/>
              <a:defRPr/>
            </a:pPr>
            <a:r>
              <a:rPr lang="en-US" sz="2400" b="1" dirty="0">
                <a:latin typeface="+mn-ea"/>
                <a:cs typeface="Times New Roman" pitchFamily="18" charset="0"/>
              </a:rPr>
              <a:t>Alpha1-2LDplus</a:t>
            </a:r>
            <a:r>
              <a:rPr lang="zh-CN" altLang="en-US" sz="2400" b="1" dirty="0">
                <a:latin typeface="+mn-ea"/>
                <a:cs typeface="Times New Roman" pitchFamily="18" charset="0"/>
              </a:rPr>
              <a:t>冷冻干燥机</a:t>
            </a:r>
            <a:endParaRPr lang="en-US" altLang="zh-CN" sz="2400" b="1" dirty="0">
              <a:latin typeface="+mn-ea"/>
              <a:cs typeface="Times New Roman" pitchFamily="18" charset="0"/>
            </a:endParaRPr>
          </a:p>
          <a:p>
            <a:pPr marL="1130400" lvl="3" indent="-342900" eaLnBrk="0" fontAlgn="auto" hangingPunct="0">
              <a:lnSpc>
                <a:spcPct val="120000"/>
              </a:lnSpc>
              <a:spcBef>
                <a:spcPts val="0"/>
              </a:spcBef>
              <a:spcAft>
                <a:spcPts val="0"/>
              </a:spcAft>
              <a:buClr>
                <a:srgbClr val="C00000"/>
              </a:buClr>
              <a:buSzPct val="100000"/>
              <a:buFont typeface="Wingdings" pitchFamily="2" charset="2"/>
              <a:buChar char="Ø"/>
              <a:defRPr/>
            </a:pPr>
            <a:r>
              <a:rPr lang="en-US" sz="2400" b="1" dirty="0">
                <a:latin typeface="+mn-ea"/>
                <a:cs typeface="Times New Roman" pitchFamily="18" charset="0"/>
              </a:rPr>
              <a:t>Frontier Mid-IR FTIR</a:t>
            </a:r>
            <a:r>
              <a:rPr lang="zh-CN" altLang="en-US" sz="2400" b="1" dirty="0">
                <a:latin typeface="+mn-ea"/>
                <a:cs typeface="Times New Roman" pitchFamily="18" charset="0"/>
              </a:rPr>
              <a:t>红外光谱仪</a:t>
            </a:r>
            <a:endParaRPr lang="en-US" altLang="zh-CN" sz="2400" b="1" dirty="0">
              <a:latin typeface="+mn-ea"/>
              <a:cs typeface="Times New Roman" pitchFamily="18" charset="0"/>
            </a:endParaRPr>
          </a:p>
        </p:txBody>
      </p:sp>
      <p:sp>
        <p:nvSpPr>
          <p:cNvPr id="57346" name="Text Box 3"/>
          <p:cNvSpPr txBox="1">
            <a:spLocks noChangeArrowheads="1"/>
          </p:cNvSpPr>
          <p:nvPr/>
        </p:nvSpPr>
        <p:spPr bwMode="gray">
          <a:xfrm>
            <a:off x="768350" y="71438"/>
            <a:ext cx="6303963" cy="646112"/>
          </a:xfrm>
          <a:prstGeom prst="rect">
            <a:avLst/>
          </a:prstGeom>
          <a:noFill/>
          <a:ln w="9525">
            <a:noFill/>
            <a:miter lim="800000"/>
            <a:headEnd/>
            <a:tailEnd/>
          </a:ln>
        </p:spPr>
        <p:txBody>
          <a:bodyPr>
            <a:spAutoFit/>
          </a:bodyPr>
          <a:lstStyle/>
          <a:p>
            <a:pPr eaLnBrk="0" hangingPunct="0"/>
            <a:r>
              <a:rPr lang="en-US" altLang="zh-CN" sz="3600" b="1">
                <a:solidFill>
                  <a:srgbClr val="000066"/>
                </a:solidFill>
                <a:ea typeface="黑体" pitchFamily="49" charset="-122"/>
              </a:rPr>
              <a:t>4.2</a:t>
            </a:r>
            <a:r>
              <a:rPr lang="zh-CN" altLang="en-US" sz="3600" b="1">
                <a:solidFill>
                  <a:srgbClr val="000066"/>
                </a:solidFill>
                <a:ea typeface="黑体" pitchFamily="49" charset="-122"/>
              </a:rPr>
              <a:t>实验室大型仪器管理</a:t>
            </a:r>
          </a:p>
        </p:txBody>
      </p:sp>
      <p:sp>
        <p:nvSpPr>
          <p:cNvPr id="57347" name="Rectangle 7"/>
          <p:cNvSpPr>
            <a:spLocks noChangeArrowheads="1"/>
          </p:cNvSpPr>
          <p:nvPr/>
        </p:nvSpPr>
        <p:spPr bwMode="auto">
          <a:xfrm>
            <a:off x="0" y="785813"/>
            <a:ext cx="9144000" cy="71437"/>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ChangeArrowheads="1"/>
          </p:cNvSpPr>
          <p:nvPr/>
        </p:nvSpPr>
        <p:spPr bwMode="auto">
          <a:xfrm>
            <a:off x="0" y="785813"/>
            <a:ext cx="9144000" cy="71437"/>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
        <p:nvSpPr>
          <p:cNvPr id="58370" name="Text Box 3"/>
          <p:cNvSpPr txBox="1">
            <a:spLocks noChangeArrowheads="1"/>
          </p:cNvSpPr>
          <p:nvPr/>
        </p:nvSpPr>
        <p:spPr bwMode="gray">
          <a:xfrm>
            <a:off x="357188" y="142875"/>
            <a:ext cx="8286750" cy="646113"/>
          </a:xfrm>
          <a:prstGeom prst="rect">
            <a:avLst/>
          </a:prstGeom>
          <a:noFill/>
          <a:ln w="9525">
            <a:noFill/>
            <a:miter lim="800000"/>
            <a:headEnd/>
            <a:tailEnd/>
          </a:ln>
        </p:spPr>
        <p:txBody>
          <a:bodyPr>
            <a:spAutoFit/>
          </a:bodyPr>
          <a:lstStyle/>
          <a:p>
            <a:pPr eaLnBrk="0" hangingPunct="0"/>
            <a:r>
              <a:rPr lang="en-US" altLang="zh-CN" sz="3600" b="1">
                <a:solidFill>
                  <a:srgbClr val="000066"/>
                </a:solidFill>
                <a:ea typeface="黑体" pitchFamily="49" charset="-122"/>
              </a:rPr>
              <a:t>4.3  </a:t>
            </a:r>
            <a:r>
              <a:rPr lang="zh-CN" altLang="en-US" sz="3600" b="1">
                <a:solidFill>
                  <a:srgbClr val="000066"/>
                </a:solidFill>
                <a:ea typeface="黑体" pitchFamily="49" charset="-122"/>
              </a:rPr>
              <a:t>实验室开放情况</a:t>
            </a:r>
            <a:endParaRPr lang="zh-CN" altLang="en-US" sz="3600" b="1">
              <a:solidFill>
                <a:srgbClr val="FF0000"/>
              </a:solidFill>
              <a:ea typeface="黑体" pitchFamily="49" charset="-122"/>
            </a:endParaRPr>
          </a:p>
        </p:txBody>
      </p:sp>
      <p:sp>
        <p:nvSpPr>
          <p:cNvPr id="4" name="矩形 3"/>
          <p:cNvSpPr>
            <a:spLocks noChangeArrowheads="1"/>
          </p:cNvSpPr>
          <p:nvPr/>
        </p:nvSpPr>
        <p:spPr bwMode="auto">
          <a:xfrm>
            <a:off x="285750" y="1185863"/>
            <a:ext cx="8643938" cy="3940175"/>
          </a:xfrm>
          <a:prstGeom prst="rect">
            <a:avLst/>
          </a:prstGeom>
          <a:noFill/>
          <a:ln w="9525">
            <a:noFill/>
            <a:miter lim="800000"/>
            <a:headEnd/>
            <a:tailEnd/>
          </a:ln>
        </p:spPr>
        <p:txBody>
          <a:bodyPr>
            <a:spAutoFit/>
          </a:bodyPr>
          <a:lstStyle/>
          <a:p>
            <a:pPr>
              <a:lnSpc>
                <a:spcPct val="150000"/>
              </a:lnSpc>
              <a:buClr>
                <a:srgbClr val="FF0000"/>
              </a:buClr>
              <a:buFont typeface="Wingdings" pitchFamily="2" charset="2"/>
              <a:buChar char="l"/>
            </a:pPr>
            <a:r>
              <a:rPr lang="zh-CN" altLang="en-US" sz="2800" b="1">
                <a:latin typeface="宋体" charset="-122"/>
              </a:rPr>
              <a:t>依托实验室资源，</a:t>
            </a:r>
            <a:r>
              <a:rPr lang="zh-CN" altLang="en-US" sz="2800" b="1">
                <a:solidFill>
                  <a:srgbClr val="FF0000"/>
                </a:solidFill>
                <a:latin typeface="宋体" charset="-122"/>
              </a:rPr>
              <a:t>开展大学生早期接触科研活动</a:t>
            </a:r>
            <a:r>
              <a:rPr lang="zh-CN" altLang="en-US" sz="2800" b="1">
                <a:latin typeface="宋体" charset="-122"/>
              </a:rPr>
              <a:t>，</a:t>
            </a:r>
            <a:r>
              <a:rPr lang="zh-CN" altLang="en-US" sz="2800" b="1"/>
              <a:t>推广应用</a:t>
            </a:r>
            <a:r>
              <a:rPr lang="en-US" altLang="zh-CN" sz="2800" b="1"/>
              <a:t>《</a:t>
            </a:r>
            <a:r>
              <a:rPr lang="zh-CN" altLang="en-US" sz="2800" b="1"/>
              <a:t>药学院大学生早期科研活动手册</a:t>
            </a:r>
            <a:r>
              <a:rPr lang="en-US" altLang="zh-CN" sz="2800" b="1"/>
              <a:t>》</a:t>
            </a:r>
            <a:r>
              <a:rPr lang="zh-CN" altLang="en-US" sz="2800" b="1"/>
              <a:t>。</a:t>
            </a:r>
            <a:endParaRPr lang="en-US" altLang="zh-CN" sz="2800" b="1"/>
          </a:p>
          <a:p>
            <a:pPr>
              <a:lnSpc>
                <a:spcPct val="150000"/>
              </a:lnSpc>
              <a:buClr>
                <a:srgbClr val="FF0000"/>
              </a:buClr>
              <a:buFont typeface="Wingdings" pitchFamily="2" charset="2"/>
              <a:buChar char="l"/>
            </a:pPr>
            <a:r>
              <a:rPr lang="zh-CN" altLang="en-US" sz="2800" b="1">
                <a:solidFill>
                  <a:srgbClr val="FF0000"/>
                </a:solidFill>
              </a:rPr>
              <a:t>鼓励学生以团队形式申报大学生科技创新。</a:t>
            </a:r>
            <a:r>
              <a:rPr lang="zh-CN" altLang="en-US" sz="2800" b="1"/>
              <a:t>近三年，成功申报大学生科技创新</a:t>
            </a:r>
            <a:r>
              <a:rPr lang="en-US" altLang="zh-CN" sz="2800" b="1">
                <a:solidFill>
                  <a:srgbClr val="0000CC"/>
                </a:solidFill>
              </a:rPr>
              <a:t>17</a:t>
            </a:r>
            <a:r>
              <a:rPr lang="zh-CN" altLang="en-US" sz="2800" b="1"/>
              <a:t>项，</a:t>
            </a:r>
            <a:r>
              <a:rPr lang="en-US" altLang="zh-CN" sz="2800" b="1">
                <a:solidFill>
                  <a:srgbClr val="0000CC"/>
                </a:solidFill>
              </a:rPr>
              <a:t>50</a:t>
            </a:r>
            <a:r>
              <a:rPr lang="zh-CN" altLang="en-US" sz="2800" b="1"/>
              <a:t>余人参与科技创新实验。</a:t>
            </a:r>
          </a:p>
          <a:p>
            <a:pPr>
              <a:lnSpc>
                <a:spcPct val="150000"/>
              </a:lnSpc>
              <a:buClr>
                <a:srgbClr val="FF0000"/>
              </a:buClr>
              <a:buFont typeface="Wingdings" pitchFamily="2" charset="2"/>
              <a:buChar char="l"/>
            </a:pPr>
            <a:r>
              <a:rPr lang="zh-CN" altLang="en-US" sz="2800" b="1">
                <a:solidFill>
                  <a:srgbClr val="FF0000"/>
                </a:solidFill>
                <a:latin typeface="宋体" charset="-122"/>
              </a:rPr>
              <a:t>给研究生提供一个良好的科研平台。</a:t>
            </a:r>
            <a:endParaRPr lang="en-US" altLang="zh-CN" sz="2800" b="1">
              <a:solidFill>
                <a:srgbClr val="FF0000"/>
              </a:solidFill>
              <a:latin typeface="宋体"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85750" y="1169988"/>
            <a:ext cx="8643938" cy="4340225"/>
          </a:xfrm>
          <a:prstGeom prst="rect">
            <a:avLst/>
          </a:prstGeom>
          <a:noFill/>
          <a:ln w="9525">
            <a:noFill/>
            <a:miter lim="800000"/>
            <a:headEnd/>
            <a:tailEnd/>
          </a:ln>
        </p:spPr>
        <p:txBody>
          <a:bodyPr>
            <a:spAutoFit/>
          </a:bodyPr>
          <a:lstStyle/>
          <a:p>
            <a:pPr>
              <a:lnSpc>
                <a:spcPct val="150000"/>
              </a:lnSpc>
              <a:buClr>
                <a:srgbClr val="FF0000"/>
              </a:buClr>
              <a:buFont typeface="Wingdings" pitchFamily="2" charset="2"/>
              <a:buChar char="l"/>
            </a:pPr>
            <a:r>
              <a:rPr lang="zh-CN" altLang="en-US" sz="2800" b="1"/>
              <a:t>以实验室为依托，团队成员带教</a:t>
            </a:r>
            <a:r>
              <a:rPr lang="zh-CN" altLang="en-US" sz="2800" b="1">
                <a:solidFill>
                  <a:srgbClr val="FF0000"/>
                </a:solidFill>
              </a:rPr>
              <a:t>本科毕业论文</a:t>
            </a:r>
            <a:r>
              <a:rPr lang="zh-CN" altLang="en-US" sz="2800" b="1"/>
              <a:t>，使学生直接参与老师的科研课题，不断提高学生实践能力。自实验室建设以来，</a:t>
            </a:r>
            <a:r>
              <a:rPr lang="zh-CN" altLang="en-US" sz="2800" b="1">
                <a:solidFill>
                  <a:srgbClr val="0000CC"/>
                </a:solidFill>
              </a:rPr>
              <a:t>累计带教本科论文</a:t>
            </a:r>
            <a:r>
              <a:rPr lang="en-US" altLang="zh-CN" sz="2800" b="1">
                <a:solidFill>
                  <a:srgbClr val="0000CC"/>
                </a:solidFill>
              </a:rPr>
              <a:t>80</a:t>
            </a:r>
            <a:r>
              <a:rPr lang="zh-CN" altLang="en-US" sz="2800" b="1">
                <a:solidFill>
                  <a:srgbClr val="0000CC"/>
                </a:solidFill>
              </a:rPr>
              <a:t>余人次。</a:t>
            </a:r>
            <a:endParaRPr lang="en-US" altLang="zh-CN" sz="2800" b="1">
              <a:solidFill>
                <a:srgbClr val="FF0000"/>
              </a:solidFill>
            </a:endParaRPr>
          </a:p>
          <a:p>
            <a:pPr>
              <a:lnSpc>
                <a:spcPct val="150000"/>
              </a:lnSpc>
              <a:buClr>
                <a:srgbClr val="FF0000"/>
              </a:buClr>
              <a:buFont typeface="Wingdings" pitchFamily="2" charset="2"/>
              <a:buChar char="l"/>
            </a:pPr>
            <a:r>
              <a:rPr lang="zh-CN" altLang="en-US" sz="2800" b="1">
                <a:solidFill>
                  <a:srgbClr val="FF0000"/>
                </a:solidFill>
              </a:rPr>
              <a:t>鼓励学生积极参加各级各类科技创新比赛</a:t>
            </a:r>
            <a:r>
              <a:rPr lang="zh-CN" altLang="en-US" sz="2800" b="1"/>
              <a:t>。</a:t>
            </a:r>
            <a:endParaRPr lang="en-US" altLang="zh-CN" sz="2800" b="1"/>
          </a:p>
          <a:p>
            <a:pPr lvl="1">
              <a:lnSpc>
                <a:spcPct val="150000"/>
              </a:lnSpc>
              <a:buClr>
                <a:srgbClr val="FF0000"/>
              </a:buClr>
              <a:buFont typeface="Wingdings" pitchFamily="2" charset="2"/>
              <a:buChar char="ü"/>
            </a:pPr>
            <a:r>
              <a:rPr lang="zh-CN" altLang="en-US" sz="2400" b="1">
                <a:solidFill>
                  <a:srgbClr val="0000CC"/>
                </a:solidFill>
              </a:rPr>
              <a:t>山东省大学生省“挑战杯”课外学术创新大赛三等奖</a:t>
            </a:r>
            <a:r>
              <a:rPr lang="en-US" altLang="zh-CN" sz="2400" b="1">
                <a:solidFill>
                  <a:srgbClr val="0000CC"/>
                </a:solidFill>
              </a:rPr>
              <a:t>3</a:t>
            </a:r>
            <a:r>
              <a:rPr lang="zh-CN" altLang="en-US" sz="2400" b="1">
                <a:solidFill>
                  <a:srgbClr val="0000CC"/>
                </a:solidFill>
              </a:rPr>
              <a:t>项；</a:t>
            </a:r>
            <a:endParaRPr lang="en-US" altLang="zh-CN" sz="2400" b="1">
              <a:solidFill>
                <a:srgbClr val="0000CC"/>
              </a:solidFill>
            </a:endParaRPr>
          </a:p>
          <a:p>
            <a:pPr lvl="1">
              <a:lnSpc>
                <a:spcPct val="150000"/>
              </a:lnSpc>
              <a:buClr>
                <a:srgbClr val="FF0000"/>
              </a:buClr>
              <a:buFont typeface="Wingdings" pitchFamily="2" charset="2"/>
              <a:buChar char="ü"/>
            </a:pPr>
            <a:r>
              <a:rPr lang="zh-CN" altLang="en-US" sz="2400" b="1">
                <a:solidFill>
                  <a:srgbClr val="0000CC"/>
                </a:solidFill>
              </a:rPr>
              <a:t>山东省大学生医药生物实验技能竞赛获得二等奖</a:t>
            </a:r>
            <a:r>
              <a:rPr lang="en-US" altLang="zh-CN" sz="2400" b="1">
                <a:solidFill>
                  <a:srgbClr val="0000CC"/>
                </a:solidFill>
              </a:rPr>
              <a:t>1</a:t>
            </a:r>
            <a:r>
              <a:rPr lang="zh-CN" altLang="en-US" sz="2400" b="1">
                <a:solidFill>
                  <a:srgbClr val="0000CC"/>
                </a:solidFill>
              </a:rPr>
              <a:t>项、三等奖</a:t>
            </a:r>
            <a:r>
              <a:rPr lang="en-US" altLang="zh-CN" sz="2400" b="1">
                <a:solidFill>
                  <a:srgbClr val="0000CC"/>
                </a:solidFill>
              </a:rPr>
              <a:t>1</a:t>
            </a:r>
            <a:r>
              <a:rPr lang="zh-CN" altLang="en-US" sz="2400" b="1">
                <a:solidFill>
                  <a:srgbClr val="0000CC"/>
                </a:solidFill>
              </a:rPr>
              <a:t>项。</a:t>
            </a:r>
            <a:endParaRPr lang="zh-CN" altLang="en-US" sz="2400" b="1">
              <a:solidFill>
                <a:srgbClr val="FF3300"/>
              </a:solidFill>
              <a:latin typeface="宋体" charset="-122"/>
            </a:endParaRPr>
          </a:p>
        </p:txBody>
      </p:sp>
      <p:sp>
        <p:nvSpPr>
          <p:cNvPr id="60418" name="Rectangle 7"/>
          <p:cNvSpPr>
            <a:spLocks noChangeArrowheads="1"/>
          </p:cNvSpPr>
          <p:nvPr/>
        </p:nvSpPr>
        <p:spPr bwMode="auto">
          <a:xfrm>
            <a:off x="0" y="785813"/>
            <a:ext cx="9144000" cy="71437"/>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
        <p:nvSpPr>
          <p:cNvPr id="60419" name="Text Box 3"/>
          <p:cNvSpPr txBox="1">
            <a:spLocks noChangeArrowheads="1"/>
          </p:cNvSpPr>
          <p:nvPr/>
        </p:nvSpPr>
        <p:spPr bwMode="gray">
          <a:xfrm>
            <a:off x="357188" y="142875"/>
            <a:ext cx="8286750" cy="646113"/>
          </a:xfrm>
          <a:prstGeom prst="rect">
            <a:avLst/>
          </a:prstGeom>
          <a:noFill/>
          <a:ln w="9525">
            <a:noFill/>
            <a:miter lim="800000"/>
            <a:headEnd/>
            <a:tailEnd/>
          </a:ln>
        </p:spPr>
        <p:txBody>
          <a:bodyPr>
            <a:spAutoFit/>
          </a:bodyPr>
          <a:lstStyle/>
          <a:p>
            <a:pPr eaLnBrk="0" hangingPunct="0"/>
            <a:r>
              <a:rPr lang="en-US" altLang="zh-CN" sz="3600" b="1">
                <a:solidFill>
                  <a:srgbClr val="000066"/>
                </a:solidFill>
                <a:ea typeface="黑体" pitchFamily="49" charset="-122"/>
              </a:rPr>
              <a:t>4.3  </a:t>
            </a:r>
            <a:r>
              <a:rPr lang="zh-CN" altLang="en-US" sz="3600" b="1">
                <a:solidFill>
                  <a:srgbClr val="000066"/>
                </a:solidFill>
                <a:ea typeface="黑体" pitchFamily="49" charset="-122"/>
              </a:rPr>
              <a:t>实验室开放情况</a:t>
            </a:r>
            <a:endParaRPr lang="zh-CN" altLang="en-US" sz="3600" b="1">
              <a:solidFill>
                <a:srgbClr val="FF0000"/>
              </a:solidFill>
              <a:ea typeface="黑体"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C:\Users\Hou\Desktop\111.jpg"/>
          <p:cNvPicPr>
            <a:picLocks noChangeAspect="1" noChangeArrowheads="1"/>
          </p:cNvPicPr>
          <p:nvPr/>
        </p:nvPicPr>
        <p:blipFill>
          <a:blip r:embed="rId2"/>
          <a:srcRect l="3125" t="21407" r="3125" b="11510"/>
          <a:stretch>
            <a:fillRect/>
          </a:stretch>
        </p:blipFill>
        <p:spPr bwMode="auto">
          <a:xfrm>
            <a:off x="2143125" y="142875"/>
            <a:ext cx="6065838" cy="3000375"/>
          </a:xfrm>
          <a:prstGeom prst="rect">
            <a:avLst/>
          </a:prstGeom>
          <a:noFill/>
          <a:ln w="9525">
            <a:noFill/>
            <a:miter lim="800000"/>
            <a:headEnd/>
            <a:tailEnd/>
          </a:ln>
        </p:spPr>
      </p:pic>
      <p:sp>
        <p:nvSpPr>
          <p:cNvPr id="9" name="矩形 8"/>
          <p:cNvSpPr/>
          <p:nvPr/>
        </p:nvSpPr>
        <p:spPr>
          <a:xfrm>
            <a:off x="214313" y="3214688"/>
            <a:ext cx="8643937" cy="345281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nSpc>
                <a:spcPct val="130000"/>
              </a:lnSpc>
              <a:defRPr/>
            </a:pPr>
            <a:r>
              <a:rPr lang="zh-CN" altLang="en-US" sz="2400" b="1" dirty="0"/>
              <a:t>（</a:t>
            </a:r>
            <a:r>
              <a:rPr lang="en-US" altLang="zh-CN" sz="2400" b="1" dirty="0"/>
              <a:t>1</a:t>
            </a:r>
            <a:r>
              <a:rPr lang="zh-CN" altLang="en-US" sz="2400" b="1" dirty="0"/>
              <a:t>）</a:t>
            </a:r>
            <a:r>
              <a:rPr lang="zh-CN" altLang="en-US" sz="2400" b="1" dirty="0">
                <a:solidFill>
                  <a:srgbClr val="0000CC"/>
                </a:solidFill>
              </a:rPr>
              <a:t>赵峰</a:t>
            </a:r>
            <a:r>
              <a:rPr lang="zh-CN" altLang="en-US" sz="2400" b="1" dirty="0"/>
              <a:t>老师指导的洪一郎、李莉团队，“红大戟中的蒽醌和三萜类活性成分研究”，荣获</a:t>
            </a:r>
            <a:r>
              <a:rPr lang="zh-CN" altLang="en-US" sz="2400" b="1" dirty="0">
                <a:solidFill>
                  <a:srgbClr val="FF0000"/>
                </a:solidFill>
              </a:rPr>
              <a:t>校一等奖，省三等奖。</a:t>
            </a:r>
            <a:endParaRPr lang="en-US" altLang="zh-CN" sz="2400" b="1" dirty="0">
              <a:solidFill>
                <a:srgbClr val="FF0000"/>
              </a:solidFill>
            </a:endParaRPr>
          </a:p>
          <a:p>
            <a:pPr>
              <a:lnSpc>
                <a:spcPct val="130000"/>
              </a:lnSpc>
              <a:defRPr/>
            </a:pPr>
            <a:r>
              <a:rPr lang="zh-CN" altLang="en-US" sz="2400" b="1" dirty="0"/>
              <a:t>（</a:t>
            </a:r>
            <a:r>
              <a:rPr lang="en-US" altLang="zh-CN" sz="2400" b="1" dirty="0"/>
              <a:t>2</a:t>
            </a:r>
            <a:r>
              <a:rPr lang="zh-CN" altLang="en-US" sz="2400" b="1" dirty="0"/>
              <a:t>）</a:t>
            </a:r>
            <a:r>
              <a:rPr lang="zh-CN" altLang="en-US" sz="2400" b="1" dirty="0">
                <a:solidFill>
                  <a:srgbClr val="0000CC"/>
                </a:solidFill>
              </a:rPr>
              <a:t>侯桂革</a:t>
            </a:r>
            <a:r>
              <a:rPr lang="zh-CN" altLang="en-US" sz="2400" b="1" dirty="0"/>
              <a:t>老师指导的时阳德、杜 敏团队，“新型铜离子功能荧光探针的合成及性质研究”，荣获</a:t>
            </a:r>
            <a:r>
              <a:rPr lang="zh-CN" altLang="en-US" sz="2400" b="1" dirty="0">
                <a:solidFill>
                  <a:srgbClr val="FF0000"/>
                </a:solidFill>
              </a:rPr>
              <a:t>校二等奖，省三等奖。</a:t>
            </a:r>
            <a:endParaRPr lang="en-US" altLang="zh-CN" sz="2400" b="1" dirty="0">
              <a:solidFill>
                <a:srgbClr val="FF0000"/>
              </a:solidFill>
            </a:endParaRPr>
          </a:p>
          <a:p>
            <a:pPr>
              <a:lnSpc>
                <a:spcPct val="130000"/>
              </a:lnSpc>
              <a:defRPr/>
            </a:pPr>
            <a:r>
              <a:rPr lang="zh-CN" altLang="en-US" sz="2400" b="1" dirty="0"/>
              <a:t>（</a:t>
            </a:r>
            <a:r>
              <a:rPr lang="en-US" altLang="zh-CN" sz="2400" b="1" dirty="0"/>
              <a:t>3</a:t>
            </a:r>
            <a:r>
              <a:rPr lang="zh-CN" altLang="en-US" sz="2400" b="1" dirty="0"/>
              <a:t>）</a:t>
            </a:r>
            <a:r>
              <a:rPr lang="zh-CN" altLang="en-US" sz="2400" b="1" dirty="0">
                <a:solidFill>
                  <a:srgbClr val="0000CC"/>
                </a:solidFill>
              </a:rPr>
              <a:t>李洪娟</a:t>
            </a:r>
            <a:r>
              <a:rPr lang="zh-CN" altLang="en-US" sz="2400" b="1" dirty="0"/>
              <a:t>老师指导的王建玉、葛蒙蒙、王施伟团队，“沙苑子不同溶剂提取物的抗氧化活性及有效成分研究”，荣获</a:t>
            </a:r>
            <a:r>
              <a:rPr lang="zh-CN" altLang="en-US" sz="2400" b="1" dirty="0">
                <a:solidFill>
                  <a:srgbClr val="FF0000"/>
                </a:solidFill>
              </a:rPr>
              <a:t>校二等奖，省三等奖。</a:t>
            </a:r>
            <a:endParaRPr lang="en-US" altLang="zh-CN" sz="2400" b="1" dirty="0">
              <a:solidFill>
                <a:srgbClr val="FF0000"/>
              </a:solidFill>
            </a:endParaRPr>
          </a:p>
        </p:txBody>
      </p:sp>
      <p:sp>
        <p:nvSpPr>
          <p:cNvPr id="62467" name="矩形 7"/>
          <p:cNvSpPr>
            <a:spLocks noChangeArrowheads="1"/>
          </p:cNvSpPr>
          <p:nvPr/>
        </p:nvSpPr>
        <p:spPr bwMode="auto">
          <a:xfrm>
            <a:off x="0" y="785813"/>
            <a:ext cx="2071688" cy="1384300"/>
          </a:xfrm>
          <a:prstGeom prst="rect">
            <a:avLst/>
          </a:prstGeom>
          <a:noFill/>
          <a:ln w="9525">
            <a:noFill/>
            <a:miter lim="800000"/>
            <a:headEnd/>
            <a:tailEnd/>
          </a:ln>
        </p:spPr>
        <p:txBody>
          <a:bodyPr>
            <a:spAutoFit/>
          </a:bodyPr>
          <a:lstStyle/>
          <a:p>
            <a:pPr algn="ctr"/>
            <a:r>
              <a:rPr lang="zh-CN" altLang="en-US" sz="2800" b="1">
                <a:solidFill>
                  <a:srgbClr val="0000CC"/>
                </a:solidFill>
              </a:rPr>
              <a:t>“挑战杯”课外学术创新大赛</a:t>
            </a:r>
            <a:endParaRPr lang="zh-CN" altLang="en-US" sz="28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body" idx="1"/>
          </p:nvPr>
        </p:nvSpPr>
        <p:spPr>
          <a:xfrm>
            <a:off x="0" y="1484313"/>
            <a:ext cx="9144000" cy="3240087"/>
          </a:xfrm>
          <a:gradFill rotWithShape="1">
            <a:gsLst>
              <a:gs pos="0">
                <a:srgbClr val="5E1800"/>
              </a:gs>
              <a:gs pos="50000">
                <a:srgbClr val="CC3300"/>
              </a:gs>
              <a:gs pos="100000">
                <a:srgbClr val="5E1800"/>
              </a:gs>
            </a:gsLst>
            <a:lin ang="5400000" scaled="1"/>
          </a:gradFill>
          <a:ln>
            <a:solidFill>
              <a:srgbClr val="CC3300"/>
            </a:solidFill>
          </a:ln>
        </p:spPr>
        <p:txBody>
          <a:bodyPr/>
          <a:lstStyle/>
          <a:p>
            <a:pPr algn="ctr" eaLnBrk="1" hangingPunct="1">
              <a:lnSpc>
                <a:spcPct val="120000"/>
              </a:lnSpc>
              <a:spcBef>
                <a:spcPct val="50000"/>
              </a:spcBef>
              <a:buFontTx/>
              <a:buNone/>
            </a:pPr>
            <a:endParaRPr lang="en-US" altLang="zh-CN" sz="1200" b="1" smtClean="0">
              <a:solidFill>
                <a:schemeClr val="accent2"/>
              </a:solidFill>
              <a:ea typeface="黑体" pitchFamily="49" charset="-122"/>
            </a:endParaRPr>
          </a:p>
          <a:p>
            <a:pPr algn="ctr" eaLnBrk="1" hangingPunct="1">
              <a:lnSpc>
                <a:spcPct val="120000"/>
              </a:lnSpc>
              <a:spcBef>
                <a:spcPct val="50000"/>
              </a:spcBef>
              <a:buFontTx/>
              <a:buNone/>
            </a:pPr>
            <a:endParaRPr lang="en-US" altLang="zh-CN" sz="1600" b="1" smtClean="0">
              <a:solidFill>
                <a:schemeClr val="bg1"/>
              </a:solidFill>
              <a:ea typeface="黑体" pitchFamily="49" charset="-122"/>
            </a:endParaRPr>
          </a:p>
          <a:p>
            <a:pPr algn="ctr" eaLnBrk="1" hangingPunct="1">
              <a:lnSpc>
                <a:spcPct val="120000"/>
              </a:lnSpc>
              <a:spcBef>
                <a:spcPct val="50000"/>
              </a:spcBef>
              <a:buFontTx/>
              <a:buNone/>
            </a:pPr>
            <a:r>
              <a:rPr lang="zh-CN" altLang="en-US" sz="4800" b="1" smtClean="0">
                <a:solidFill>
                  <a:schemeClr val="bg1"/>
                </a:solidFill>
                <a:ea typeface="黑体" pitchFamily="49" charset="-122"/>
              </a:rPr>
              <a:t>五  问题与对策</a:t>
            </a:r>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ChangeArrowheads="1"/>
          </p:cNvSpPr>
          <p:nvPr/>
        </p:nvSpPr>
        <p:spPr bwMode="auto">
          <a:xfrm>
            <a:off x="0" y="785813"/>
            <a:ext cx="9144000" cy="71437"/>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
        <p:nvSpPr>
          <p:cNvPr id="64514" name="Text Box 3"/>
          <p:cNvSpPr txBox="1">
            <a:spLocks noChangeArrowheads="1"/>
          </p:cNvSpPr>
          <p:nvPr/>
        </p:nvSpPr>
        <p:spPr bwMode="gray">
          <a:xfrm>
            <a:off x="357188" y="142875"/>
            <a:ext cx="8286750" cy="646113"/>
          </a:xfrm>
          <a:prstGeom prst="rect">
            <a:avLst/>
          </a:prstGeom>
          <a:noFill/>
          <a:ln w="9525">
            <a:noFill/>
            <a:miter lim="800000"/>
            <a:headEnd/>
            <a:tailEnd/>
          </a:ln>
        </p:spPr>
        <p:txBody>
          <a:bodyPr>
            <a:spAutoFit/>
          </a:bodyPr>
          <a:lstStyle/>
          <a:p>
            <a:pPr eaLnBrk="0" hangingPunct="0"/>
            <a:r>
              <a:rPr lang="en-US" altLang="zh-CN" sz="3600" b="1">
                <a:solidFill>
                  <a:srgbClr val="000066"/>
                </a:solidFill>
                <a:ea typeface="黑体" pitchFamily="49" charset="-122"/>
              </a:rPr>
              <a:t>5.1  </a:t>
            </a:r>
            <a:r>
              <a:rPr lang="zh-CN" altLang="en-US" sz="3600" b="1">
                <a:solidFill>
                  <a:srgbClr val="000066"/>
                </a:solidFill>
                <a:ea typeface="黑体" pitchFamily="49" charset="-122"/>
              </a:rPr>
              <a:t>运行管理</a:t>
            </a:r>
            <a:endParaRPr lang="zh-CN" altLang="en-US" sz="3600" b="1">
              <a:solidFill>
                <a:srgbClr val="FF0000"/>
              </a:solidFill>
              <a:ea typeface="黑体" pitchFamily="49" charset="-122"/>
            </a:endParaRPr>
          </a:p>
        </p:txBody>
      </p:sp>
      <p:sp>
        <p:nvSpPr>
          <p:cNvPr id="10" name="矩形 9"/>
          <p:cNvSpPr>
            <a:spLocks noChangeArrowheads="1"/>
          </p:cNvSpPr>
          <p:nvPr/>
        </p:nvSpPr>
        <p:spPr bwMode="auto">
          <a:xfrm>
            <a:off x="236538" y="833438"/>
            <a:ext cx="2549525" cy="523875"/>
          </a:xfrm>
          <a:prstGeom prst="rect">
            <a:avLst/>
          </a:prstGeom>
          <a:noFill/>
          <a:ln w="9525">
            <a:noFill/>
            <a:miter lim="800000"/>
            <a:headEnd/>
            <a:tailEnd/>
          </a:ln>
        </p:spPr>
        <p:txBody>
          <a:bodyPr>
            <a:spAutoFit/>
          </a:bodyPr>
          <a:lstStyle/>
          <a:p>
            <a:r>
              <a:rPr lang="en-US" altLang="zh-CN" sz="2800" b="1">
                <a:solidFill>
                  <a:srgbClr val="FF0000"/>
                </a:solidFill>
                <a:latin typeface="黑体" pitchFamily="49" charset="-122"/>
                <a:ea typeface="黑体" pitchFamily="49" charset="-122"/>
                <a:cs typeface="Times New Roman" pitchFamily="18" charset="0"/>
              </a:rPr>
              <a:t>1</a:t>
            </a:r>
            <a:r>
              <a:rPr lang="zh-CN" altLang="en-US" sz="2800" b="1">
                <a:solidFill>
                  <a:srgbClr val="FF0000"/>
                </a:solidFill>
                <a:latin typeface="黑体" pitchFamily="49" charset="-122"/>
                <a:ea typeface="黑体" pitchFamily="49" charset="-122"/>
                <a:cs typeface="Times New Roman" pitchFamily="18" charset="0"/>
              </a:rPr>
              <a:t>、管理机制</a:t>
            </a:r>
            <a:endParaRPr lang="zh-CN" altLang="en-US" sz="2400" b="1">
              <a:solidFill>
                <a:srgbClr val="FF0000"/>
              </a:solidFill>
              <a:latin typeface="黑体" pitchFamily="49" charset="-122"/>
              <a:ea typeface="黑体" pitchFamily="49" charset="-122"/>
              <a:cs typeface="Times New Roman" pitchFamily="18" charset="0"/>
            </a:endParaRPr>
          </a:p>
        </p:txBody>
      </p:sp>
      <p:sp>
        <p:nvSpPr>
          <p:cNvPr id="11" name="Rectangle 1"/>
          <p:cNvSpPr>
            <a:spLocks noChangeArrowheads="1"/>
          </p:cNvSpPr>
          <p:nvPr/>
        </p:nvSpPr>
        <p:spPr bwMode="auto">
          <a:xfrm>
            <a:off x="214313" y="1350963"/>
            <a:ext cx="8715375" cy="5078412"/>
          </a:xfrm>
          <a:prstGeom prst="rect">
            <a:avLst/>
          </a:prstGeom>
          <a:noFill/>
          <a:ln w="9525">
            <a:noFill/>
            <a:miter lim="800000"/>
            <a:headEnd/>
            <a:tailEnd/>
          </a:ln>
          <a:effectLst/>
        </p:spPr>
        <p:txBody>
          <a:bodyPr anchor="ctr">
            <a:spAutoFit/>
          </a:bodyPr>
          <a:lstStyle/>
          <a:p>
            <a:pPr>
              <a:lnSpc>
                <a:spcPct val="150000"/>
              </a:lnSpc>
              <a:defRPr/>
            </a:pPr>
            <a:r>
              <a:rPr lang="en-US" altLang="zh-CN" sz="2400" b="1" dirty="0">
                <a:latin typeface="+mn-ea"/>
                <a:ea typeface="+mn-ea"/>
                <a:cs typeface="Times New Roman" pitchFamily="18" charset="0"/>
              </a:rPr>
              <a:t>    </a:t>
            </a:r>
            <a:r>
              <a:rPr lang="zh-CN" sz="2400" b="1" dirty="0">
                <a:latin typeface="+mn-ea"/>
                <a:ea typeface="+mn-ea"/>
                <a:cs typeface="Times New Roman" pitchFamily="18" charset="0"/>
              </a:rPr>
              <a:t>在国家中医药管理局和山东省中医药管理局政策引导下，实行理事会管理、学术委员会指导下的主任负责制。</a:t>
            </a:r>
            <a:endParaRPr lang="zh-CN" sz="2400" b="1" dirty="0">
              <a:latin typeface="+mn-ea"/>
              <a:ea typeface="+mn-ea"/>
              <a:cs typeface="宋体" pitchFamily="2" charset="-122"/>
            </a:endParaRPr>
          </a:p>
          <a:p>
            <a:pPr eaLnBrk="0" hangingPunct="0">
              <a:lnSpc>
                <a:spcPct val="150000"/>
              </a:lnSpc>
              <a:defRPr/>
            </a:pPr>
            <a:r>
              <a:rPr lang="en-US" altLang="zh-CN" sz="2400" b="1" dirty="0">
                <a:latin typeface="+mn-ea"/>
                <a:ea typeface="+mn-ea"/>
                <a:cs typeface="Times New Roman" pitchFamily="18" charset="0"/>
              </a:rPr>
              <a:t>    </a:t>
            </a:r>
            <a:r>
              <a:rPr lang="zh-CN" sz="2400" b="1" dirty="0">
                <a:solidFill>
                  <a:srgbClr val="0000CC"/>
                </a:solidFill>
                <a:latin typeface="+mn-ea"/>
                <a:ea typeface="+mn-ea"/>
                <a:cs typeface="Times New Roman" pitchFamily="18" charset="0"/>
              </a:rPr>
              <a:t>理事会</a:t>
            </a:r>
            <a:r>
              <a:rPr lang="zh-CN" sz="2400" b="1" dirty="0">
                <a:latin typeface="+mn-ea"/>
                <a:ea typeface="+mn-ea"/>
                <a:cs typeface="Times New Roman" pitchFamily="18" charset="0"/>
              </a:rPr>
              <a:t>：滨州医学院和烟台渤海制药集团有限公司共同组建。</a:t>
            </a:r>
            <a:endParaRPr lang="zh-CN" sz="2400" b="1" dirty="0">
              <a:latin typeface="+mn-ea"/>
              <a:ea typeface="+mn-ea"/>
              <a:cs typeface="宋体" pitchFamily="2" charset="-122"/>
            </a:endParaRPr>
          </a:p>
          <a:p>
            <a:pPr eaLnBrk="0" hangingPunct="0">
              <a:lnSpc>
                <a:spcPct val="150000"/>
              </a:lnSpc>
              <a:defRPr/>
            </a:pPr>
            <a:r>
              <a:rPr lang="en-US" altLang="zh-CN" sz="2400" b="1" dirty="0">
                <a:solidFill>
                  <a:srgbClr val="0000CC"/>
                </a:solidFill>
                <a:latin typeface="+mn-ea"/>
                <a:ea typeface="+mn-ea"/>
                <a:cs typeface="Times New Roman" pitchFamily="18" charset="0"/>
              </a:rPr>
              <a:t>    </a:t>
            </a:r>
            <a:r>
              <a:rPr lang="zh-CN" sz="2400" b="1" dirty="0">
                <a:solidFill>
                  <a:srgbClr val="0000CC"/>
                </a:solidFill>
                <a:latin typeface="+mn-ea"/>
                <a:ea typeface="+mn-ea"/>
                <a:cs typeface="Times New Roman" pitchFamily="18" charset="0"/>
              </a:rPr>
              <a:t>学术委员会</a:t>
            </a:r>
            <a:r>
              <a:rPr lang="zh-CN" sz="2400" b="1" dirty="0">
                <a:latin typeface="+mn-ea"/>
                <a:ea typeface="+mn-ea"/>
                <a:cs typeface="Times New Roman" pitchFamily="18" charset="0"/>
              </a:rPr>
              <a:t>：由国医大师晁恩祥等</a:t>
            </a:r>
            <a:r>
              <a:rPr lang="en-US" altLang="zh-CN" sz="2400" b="1" dirty="0">
                <a:latin typeface="+mn-ea"/>
                <a:ea typeface="+mn-ea"/>
                <a:cs typeface="Times New Roman" pitchFamily="18" charset="0"/>
              </a:rPr>
              <a:t>7</a:t>
            </a:r>
            <a:r>
              <a:rPr lang="zh-CN" altLang="en-US" sz="2400" b="1" dirty="0">
                <a:latin typeface="+mn-ea"/>
                <a:ea typeface="+mn-ea"/>
                <a:cs typeface="Times New Roman" pitchFamily="18" charset="0"/>
              </a:rPr>
              <a:t>名在国内本行业内有一定影响力的专家组成，报山东省中医药管理局和国家中医药管理局备案。</a:t>
            </a:r>
            <a:endParaRPr lang="zh-CN" altLang="en-US" sz="2400" b="1" dirty="0">
              <a:latin typeface="+mn-ea"/>
              <a:ea typeface="+mn-ea"/>
              <a:cs typeface="宋体" pitchFamily="2" charset="-122"/>
            </a:endParaRPr>
          </a:p>
          <a:p>
            <a:pPr eaLnBrk="0" hangingPunct="0">
              <a:lnSpc>
                <a:spcPct val="150000"/>
              </a:lnSpc>
              <a:defRPr/>
            </a:pPr>
            <a:r>
              <a:rPr lang="zh-CN" altLang="en-US" sz="2400" b="1" dirty="0">
                <a:latin typeface="+mn-ea"/>
                <a:ea typeface="+mn-ea"/>
                <a:cs typeface="Times New Roman" pitchFamily="18" charset="0"/>
              </a:rPr>
              <a:t>    </a:t>
            </a:r>
            <a:r>
              <a:rPr lang="zh-CN" altLang="en-US" sz="2400" b="1" dirty="0">
                <a:solidFill>
                  <a:srgbClr val="0000CC"/>
                </a:solidFill>
                <a:latin typeface="+mn-ea"/>
                <a:ea typeface="+mn-ea"/>
                <a:cs typeface="Times New Roman" pitchFamily="18" charset="0"/>
              </a:rPr>
              <a:t>主任</a:t>
            </a:r>
            <a:r>
              <a:rPr lang="zh-CN" altLang="en-US" sz="2400" b="1" dirty="0">
                <a:latin typeface="+mn-ea"/>
                <a:ea typeface="+mn-ea"/>
                <a:cs typeface="Times New Roman" pitchFamily="18" charset="0"/>
              </a:rPr>
              <a:t>：第一届主任聘任滨州医学院院长王春华教授担任，并报山东省中医药管理局和国家中医药管理局备案。</a:t>
            </a:r>
            <a:endParaRPr lang="zh-CN" altLang="en-US" sz="2400" b="1" dirty="0">
              <a:latin typeface="+mn-ea"/>
              <a:ea typeface="+mn-ea"/>
              <a:cs typeface="宋体"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14313" y="1428750"/>
            <a:ext cx="8715375" cy="4437063"/>
          </a:xfrm>
          <a:prstGeom prst="rect">
            <a:avLst/>
          </a:prstGeom>
          <a:noFill/>
          <a:ln w="9525">
            <a:noFill/>
            <a:miter lim="800000"/>
            <a:headEnd/>
            <a:tailEnd/>
          </a:ln>
          <a:effectLst/>
        </p:spPr>
        <p:txBody>
          <a:bodyPr anchor="ctr">
            <a:spAutoFit/>
          </a:bodyPr>
          <a:lstStyle/>
          <a:p>
            <a:pPr>
              <a:lnSpc>
                <a:spcPct val="150000"/>
              </a:lnSpc>
              <a:defRPr/>
            </a:pPr>
            <a:r>
              <a:rPr lang="zh-CN" altLang="en-US" sz="2400" b="1" dirty="0">
                <a:solidFill>
                  <a:srgbClr val="0000CC"/>
                </a:solidFill>
                <a:latin typeface="+mn-ea"/>
                <a:ea typeface="+mn-ea"/>
                <a:cs typeface="Times New Roman" pitchFamily="18" charset="0"/>
              </a:rPr>
              <a:t>    各研究方向学术带头人</a:t>
            </a:r>
            <a:r>
              <a:rPr lang="zh-CN" altLang="en-US" sz="2400" b="1" dirty="0">
                <a:latin typeface="+mn-ea"/>
                <a:ea typeface="+mn-ea"/>
                <a:cs typeface="Times New Roman" pitchFamily="18" charset="0"/>
              </a:rPr>
              <a:t>：引进国内外有一定影响力的专家、学者担任，在建设期内实现全职化。</a:t>
            </a:r>
            <a:endParaRPr lang="zh-CN" altLang="en-US" sz="2400" b="1" dirty="0">
              <a:latin typeface="+mn-ea"/>
              <a:ea typeface="+mn-ea"/>
              <a:cs typeface="宋体" pitchFamily="2" charset="-122"/>
            </a:endParaRPr>
          </a:p>
          <a:p>
            <a:pPr eaLnBrk="0" hangingPunct="0">
              <a:lnSpc>
                <a:spcPct val="150000"/>
              </a:lnSpc>
              <a:defRPr/>
            </a:pPr>
            <a:r>
              <a:rPr lang="zh-CN" altLang="en-US" sz="2400" b="1" dirty="0">
                <a:latin typeface="+mn-ea"/>
                <a:ea typeface="+mn-ea"/>
                <a:cs typeface="Times New Roman" pitchFamily="18" charset="0"/>
              </a:rPr>
              <a:t>    </a:t>
            </a:r>
            <a:r>
              <a:rPr lang="zh-CN" altLang="en-US" sz="2400" b="1" dirty="0">
                <a:solidFill>
                  <a:srgbClr val="0000CC"/>
                </a:solidFill>
                <a:latin typeface="+mn-ea"/>
                <a:ea typeface="+mn-ea"/>
                <a:cs typeface="Times New Roman" pitchFamily="18" charset="0"/>
              </a:rPr>
              <a:t>各研究方向研究骨干</a:t>
            </a:r>
            <a:r>
              <a:rPr lang="zh-CN" altLang="en-US" sz="2400" b="1" dirty="0">
                <a:latin typeface="+mn-ea"/>
                <a:ea typeface="+mn-ea"/>
                <a:cs typeface="Times New Roman" pitchFamily="18" charset="0"/>
              </a:rPr>
              <a:t>：在现有人员基础上，吸引具有较高水平的中青年优秀人才来研究室工作，优化现有骨干人员学历、年龄结构，在建设期内达到国家中医药管理局及评审专家组的要求。</a:t>
            </a:r>
            <a:endParaRPr lang="zh-CN" altLang="en-US" sz="2400" b="1" dirty="0">
              <a:latin typeface="+mn-ea"/>
              <a:ea typeface="+mn-ea"/>
              <a:cs typeface="宋体" pitchFamily="2" charset="-122"/>
            </a:endParaRPr>
          </a:p>
          <a:p>
            <a:pPr eaLnBrk="0" hangingPunct="0">
              <a:lnSpc>
                <a:spcPct val="150000"/>
              </a:lnSpc>
              <a:defRPr/>
            </a:pPr>
            <a:r>
              <a:rPr lang="zh-CN" altLang="en-US" sz="2400" b="1" dirty="0">
                <a:latin typeface="+mn-ea"/>
                <a:ea typeface="+mn-ea"/>
                <a:cs typeface="Times New Roman" pitchFamily="18" charset="0"/>
              </a:rPr>
              <a:t>    </a:t>
            </a:r>
            <a:r>
              <a:rPr lang="zh-CN" altLang="en-US" sz="2400" b="1" dirty="0">
                <a:solidFill>
                  <a:srgbClr val="0000CC"/>
                </a:solidFill>
                <a:latin typeface="+mn-ea"/>
                <a:ea typeface="+mn-ea"/>
                <a:cs typeface="Times New Roman" pitchFamily="18" charset="0"/>
              </a:rPr>
              <a:t>研究人员</a:t>
            </a:r>
            <a:r>
              <a:rPr lang="zh-CN" altLang="en-US" sz="2400" b="1" dirty="0">
                <a:latin typeface="+mn-ea"/>
                <a:ea typeface="+mn-ea"/>
                <a:cs typeface="Times New Roman" pitchFamily="18" charset="0"/>
              </a:rPr>
              <a:t>：由固定人员和流动人员组成，配备相对稳定的实验技术人员，并面向国内外开放，欢迎客座人员开展研究。</a:t>
            </a:r>
            <a:endParaRPr lang="zh-CN" altLang="en-US" sz="2400" b="1" dirty="0">
              <a:latin typeface="+mn-ea"/>
              <a:ea typeface="+mn-ea"/>
              <a:cs typeface="宋体" pitchFamily="2" charset="-122"/>
            </a:endParaRPr>
          </a:p>
        </p:txBody>
      </p:sp>
      <p:sp>
        <p:nvSpPr>
          <p:cNvPr id="65538" name="Rectangle 7"/>
          <p:cNvSpPr>
            <a:spLocks noChangeArrowheads="1"/>
          </p:cNvSpPr>
          <p:nvPr/>
        </p:nvSpPr>
        <p:spPr bwMode="auto">
          <a:xfrm>
            <a:off x="0" y="785813"/>
            <a:ext cx="9144000" cy="71437"/>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
        <p:nvSpPr>
          <p:cNvPr id="65539" name="Text Box 3"/>
          <p:cNvSpPr txBox="1">
            <a:spLocks noChangeArrowheads="1"/>
          </p:cNvSpPr>
          <p:nvPr/>
        </p:nvSpPr>
        <p:spPr bwMode="gray">
          <a:xfrm>
            <a:off x="357188" y="142875"/>
            <a:ext cx="8286750" cy="646113"/>
          </a:xfrm>
          <a:prstGeom prst="rect">
            <a:avLst/>
          </a:prstGeom>
          <a:noFill/>
          <a:ln w="9525">
            <a:noFill/>
            <a:miter lim="800000"/>
            <a:headEnd/>
            <a:tailEnd/>
          </a:ln>
        </p:spPr>
        <p:txBody>
          <a:bodyPr>
            <a:spAutoFit/>
          </a:bodyPr>
          <a:lstStyle/>
          <a:p>
            <a:pPr eaLnBrk="0" hangingPunct="0"/>
            <a:r>
              <a:rPr lang="en-US" altLang="zh-CN" sz="3600" b="1">
                <a:solidFill>
                  <a:srgbClr val="000066"/>
                </a:solidFill>
                <a:ea typeface="黑体" pitchFamily="49" charset="-122"/>
              </a:rPr>
              <a:t>5.1  </a:t>
            </a:r>
            <a:r>
              <a:rPr lang="zh-CN" altLang="en-US" sz="3600" b="1">
                <a:solidFill>
                  <a:srgbClr val="000066"/>
                </a:solidFill>
                <a:ea typeface="黑体" pitchFamily="49" charset="-122"/>
              </a:rPr>
              <a:t>运行管理</a:t>
            </a:r>
            <a:endParaRPr lang="zh-CN" altLang="en-US" sz="3600" b="1">
              <a:solidFill>
                <a:srgbClr val="FF0000"/>
              </a:solidFill>
              <a:ea typeface="黑体" pitchFamily="49" charset="-122"/>
            </a:endParaRPr>
          </a:p>
        </p:txBody>
      </p:sp>
      <p:sp>
        <p:nvSpPr>
          <p:cNvPr id="7" name="矩形 6"/>
          <p:cNvSpPr>
            <a:spLocks noChangeArrowheads="1"/>
          </p:cNvSpPr>
          <p:nvPr/>
        </p:nvSpPr>
        <p:spPr bwMode="auto">
          <a:xfrm>
            <a:off x="236538" y="833438"/>
            <a:ext cx="2835275" cy="523875"/>
          </a:xfrm>
          <a:prstGeom prst="rect">
            <a:avLst/>
          </a:prstGeom>
          <a:noFill/>
          <a:ln w="9525">
            <a:noFill/>
            <a:miter lim="800000"/>
            <a:headEnd/>
            <a:tailEnd/>
          </a:ln>
        </p:spPr>
        <p:txBody>
          <a:bodyPr>
            <a:spAutoFit/>
          </a:bodyPr>
          <a:lstStyle/>
          <a:p>
            <a:r>
              <a:rPr lang="en-US" altLang="zh-CN" sz="2800" b="1">
                <a:solidFill>
                  <a:srgbClr val="FF0000"/>
                </a:solidFill>
                <a:latin typeface="黑体" pitchFamily="49" charset="-122"/>
                <a:ea typeface="黑体" pitchFamily="49" charset="-122"/>
                <a:cs typeface="Times New Roman" pitchFamily="18" charset="0"/>
              </a:rPr>
              <a:t>1</a:t>
            </a:r>
            <a:r>
              <a:rPr lang="zh-CN" altLang="en-US" sz="2800" b="1">
                <a:solidFill>
                  <a:srgbClr val="FF0000"/>
                </a:solidFill>
                <a:latin typeface="黑体" pitchFamily="49" charset="-122"/>
                <a:ea typeface="黑体" pitchFamily="49" charset="-122"/>
                <a:cs typeface="Times New Roman" pitchFamily="18" charset="0"/>
              </a:rPr>
              <a:t>、管理机制</a:t>
            </a:r>
            <a:endParaRPr lang="zh-CN" altLang="en-US" sz="2400" b="1">
              <a:solidFill>
                <a:srgbClr val="FF0000"/>
              </a:solidFill>
              <a:latin typeface="黑体" pitchFamily="49" charset="-122"/>
              <a:ea typeface="黑体" pitchFamily="49" charset="-122"/>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0" y="857250"/>
            <a:ext cx="8929688" cy="5448300"/>
          </a:xfrm>
          <a:prstGeom prst="rect">
            <a:avLst/>
          </a:prstGeom>
          <a:noFill/>
          <a:ln w="9525">
            <a:noFill/>
            <a:miter lim="800000"/>
            <a:headEnd/>
            <a:tailEnd/>
          </a:ln>
        </p:spPr>
        <p:txBody>
          <a:bodyPr anchor="ctr">
            <a:spAutoFit/>
          </a:bodyPr>
          <a:lstStyle/>
          <a:p>
            <a:pPr indent="304800">
              <a:lnSpc>
                <a:spcPct val="150000"/>
              </a:lnSpc>
            </a:pPr>
            <a:r>
              <a:rPr lang="en-US" altLang="zh-CN" sz="2800" b="1">
                <a:solidFill>
                  <a:srgbClr val="FF0000"/>
                </a:solidFill>
                <a:latin typeface="黑体" pitchFamily="49" charset="-122"/>
                <a:ea typeface="黑体" pitchFamily="49" charset="-122"/>
                <a:cs typeface="Times New Roman" pitchFamily="18" charset="0"/>
              </a:rPr>
              <a:t>2</a:t>
            </a:r>
            <a:r>
              <a:rPr lang="zh-CN" altLang="en-US" sz="2800" b="1">
                <a:solidFill>
                  <a:srgbClr val="FF0000"/>
                </a:solidFill>
                <a:latin typeface="黑体" pitchFamily="49" charset="-122"/>
                <a:ea typeface="黑体" pitchFamily="49" charset="-122"/>
                <a:cs typeface="Times New Roman" pitchFamily="18" charset="0"/>
              </a:rPr>
              <a:t>、</a:t>
            </a:r>
            <a:r>
              <a:rPr lang="zh-CN" altLang="zh-CN" sz="2800" b="1">
                <a:solidFill>
                  <a:srgbClr val="FF0000"/>
                </a:solidFill>
                <a:latin typeface="黑体" pitchFamily="49" charset="-122"/>
                <a:ea typeface="黑体" pitchFamily="49" charset="-122"/>
                <a:cs typeface="Times New Roman" pitchFamily="18" charset="0"/>
              </a:rPr>
              <a:t>经费保障机制</a:t>
            </a:r>
            <a:r>
              <a:rPr lang="zh-CN" altLang="en-US" sz="2400" b="1">
                <a:latin typeface="Times New Roman" pitchFamily="18" charset="0"/>
                <a:ea typeface="黑体" pitchFamily="49" charset="-122"/>
                <a:cs typeface="Times New Roman" pitchFamily="18" charset="0"/>
              </a:rPr>
              <a:t>：由学校、企业设立研究室建设运行专项资金，支持研究室开展各项科研活动。</a:t>
            </a:r>
            <a:endParaRPr lang="zh-CN" altLang="en-US" sz="2400" b="1">
              <a:ea typeface="黑体" pitchFamily="49" charset="-122"/>
              <a:cs typeface="Times New Roman" pitchFamily="18" charset="0"/>
            </a:endParaRPr>
          </a:p>
          <a:p>
            <a:pPr indent="304800" eaLnBrk="0" hangingPunct="0">
              <a:lnSpc>
                <a:spcPct val="150000"/>
              </a:lnSpc>
            </a:pPr>
            <a:r>
              <a:rPr lang="en-US" altLang="zh-CN" sz="2800" b="1">
                <a:solidFill>
                  <a:srgbClr val="FF0000"/>
                </a:solidFill>
                <a:latin typeface="黑体" pitchFamily="49" charset="-122"/>
                <a:ea typeface="黑体" pitchFamily="49" charset="-122"/>
                <a:cs typeface="Times New Roman" pitchFamily="18" charset="0"/>
              </a:rPr>
              <a:t>3</a:t>
            </a:r>
            <a:r>
              <a:rPr lang="zh-CN" altLang="en-US" sz="2800" b="1">
                <a:solidFill>
                  <a:srgbClr val="FF0000"/>
                </a:solidFill>
                <a:latin typeface="黑体" pitchFamily="49" charset="-122"/>
                <a:ea typeface="黑体" pitchFamily="49" charset="-122"/>
                <a:cs typeface="Times New Roman" pitchFamily="18" charset="0"/>
              </a:rPr>
              <a:t>、</a:t>
            </a:r>
            <a:r>
              <a:rPr lang="zh-CN" altLang="zh-CN" sz="2800" b="1">
                <a:solidFill>
                  <a:srgbClr val="FF0000"/>
                </a:solidFill>
                <a:latin typeface="黑体" pitchFamily="49" charset="-122"/>
                <a:ea typeface="黑体" pitchFamily="49" charset="-122"/>
                <a:cs typeface="Times New Roman" pitchFamily="18" charset="0"/>
              </a:rPr>
              <a:t>激励机制</a:t>
            </a:r>
            <a:r>
              <a:rPr lang="zh-CN" altLang="en-US" sz="2400" b="1">
                <a:latin typeface="Times New Roman" pitchFamily="18" charset="0"/>
                <a:cs typeface="Times New Roman" pitchFamily="18" charset="0"/>
              </a:rPr>
              <a:t>：采用物质、精神等各种激励方式，将老师的薪酬与绩效挂钩，将学生的学分与实践创新相结合，鼓励师生参与校企合作共建研究室。</a:t>
            </a:r>
            <a:endParaRPr lang="zh-CN" altLang="en-US" sz="2400" b="1"/>
          </a:p>
          <a:p>
            <a:pPr indent="304800" eaLnBrk="0" hangingPunct="0">
              <a:lnSpc>
                <a:spcPct val="150000"/>
              </a:lnSpc>
            </a:pPr>
            <a:r>
              <a:rPr lang="en-US" altLang="zh-CN" sz="2800" b="1">
                <a:solidFill>
                  <a:srgbClr val="FF0000"/>
                </a:solidFill>
                <a:latin typeface="黑体" pitchFamily="49" charset="-122"/>
                <a:ea typeface="黑体" pitchFamily="49" charset="-122"/>
              </a:rPr>
              <a:t>4</a:t>
            </a:r>
            <a:r>
              <a:rPr lang="zh-CN" altLang="en-US" sz="2800" b="1">
                <a:solidFill>
                  <a:srgbClr val="FF0000"/>
                </a:solidFill>
                <a:latin typeface="黑体" pitchFamily="49" charset="-122"/>
                <a:ea typeface="黑体" pitchFamily="49" charset="-122"/>
              </a:rPr>
              <a:t>、</a:t>
            </a:r>
            <a:r>
              <a:rPr lang="zh-CN" altLang="zh-CN" sz="2800" b="1">
                <a:solidFill>
                  <a:srgbClr val="FF0000"/>
                </a:solidFill>
                <a:latin typeface="黑体" pitchFamily="49" charset="-122"/>
                <a:ea typeface="黑体" pitchFamily="49" charset="-122"/>
              </a:rPr>
              <a:t>约束机制</a:t>
            </a:r>
            <a:r>
              <a:rPr lang="zh-CN" altLang="en-US" sz="2400" b="1">
                <a:latin typeface="Times New Roman" pitchFamily="18" charset="0"/>
                <a:cs typeface="Times New Roman" pitchFamily="18" charset="0"/>
              </a:rPr>
              <a:t>：建立健全研究室运行的各项规章制度，确保研究室运行有法可依。</a:t>
            </a:r>
            <a:endParaRPr lang="zh-CN" altLang="en-US" sz="2400" b="1"/>
          </a:p>
          <a:p>
            <a:pPr indent="304800" eaLnBrk="0" hangingPunct="0">
              <a:lnSpc>
                <a:spcPct val="150000"/>
              </a:lnSpc>
            </a:pPr>
            <a:r>
              <a:rPr lang="en-US" altLang="zh-CN" sz="2800" b="1">
                <a:solidFill>
                  <a:srgbClr val="FF0000"/>
                </a:solidFill>
                <a:latin typeface="黑体" pitchFamily="49" charset="-122"/>
                <a:ea typeface="黑体" pitchFamily="49" charset="-122"/>
              </a:rPr>
              <a:t>5</a:t>
            </a:r>
            <a:r>
              <a:rPr lang="zh-CN" altLang="en-US" sz="2800" b="1">
                <a:solidFill>
                  <a:srgbClr val="FF0000"/>
                </a:solidFill>
                <a:latin typeface="黑体" pitchFamily="49" charset="-122"/>
                <a:ea typeface="黑体" pitchFamily="49" charset="-122"/>
              </a:rPr>
              <a:t>、</a:t>
            </a:r>
            <a:r>
              <a:rPr lang="zh-CN" altLang="zh-CN" sz="2800" b="1">
                <a:solidFill>
                  <a:srgbClr val="FF0000"/>
                </a:solidFill>
                <a:latin typeface="黑体" pitchFamily="49" charset="-122"/>
                <a:ea typeface="黑体" pitchFamily="49" charset="-122"/>
              </a:rPr>
              <a:t>转化机制</a:t>
            </a:r>
            <a:r>
              <a:rPr lang="zh-CN" altLang="en-US" sz="2400" b="1">
                <a:latin typeface="Times New Roman" pitchFamily="18" charset="0"/>
                <a:cs typeface="Times New Roman" pitchFamily="18" charset="0"/>
              </a:rPr>
              <a:t>：充分利用校企合作的优势，开展符合市场需求、符合国家中医药发展政策的能够实现产业化转化的研究课题。</a:t>
            </a:r>
            <a:endParaRPr lang="zh-CN" altLang="en-US" sz="2400" b="1"/>
          </a:p>
        </p:txBody>
      </p:sp>
      <p:sp>
        <p:nvSpPr>
          <p:cNvPr id="66562" name="Rectangle 7"/>
          <p:cNvSpPr>
            <a:spLocks noChangeArrowheads="1"/>
          </p:cNvSpPr>
          <p:nvPr/>
        </p:nvSpPr>
        <p:spPr bwMode="auto">
          <a:xfrm>
            <a:off x="0" y="785813"/>
            <a:ext cx="9144000" cy="71437"/>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
        <p:nvSpPr>
          <p:cNvPr id="66563" name="Text Box 3"/>
          <p:cNvSpPr txBox="1">
            <a:spLocks noChangeArrowheads="1"/>
          </p:cNvSpPr>
          <p:nvPr/>
        </p:nvSpPr>
        <p:spPr bwMode="gray">
          <a:xfrm>
            <a:off x="357188" y="142875"/>
            <a:ext cx="8286750" cy="646113"/>
          </a:xfrm>
          <a:prstGeom prst="rect">
            <a:avLst/>
          </a:prstGeom>
          <a:noFill/>
          <a:ln w="9525">
            <a:noFill/>
            <a:miter lim="800000"/>
            <a:headEnd/>
            <a:tailEnd/>
          </a:ln>
        </p:spPr>
        <p:txBody>
          <a:bodyPr>
            <a:spAutoFit/>
          </a:bodyPr>
          <a:lstStyle/>
          <a:p>
            <a:pPr eaLnBrk="0" hangingPunct="0"/>
            <a:r>
              <a:rPr lang="en-US" altLang="zh-CN" sz="3600" b="1">
                <a:solidFill>
                  <a:srgbClr val="000066"/>
                </a:solidFill>
                <a:ea typeface="黑体" pitchFamily="49" charset="-122"/>
              </a:rPr>
              <a:t>5.1  </a:t>
            </a:r>
            <a:r>
              <a:rPr lang="zh-CN" altLang="en-US" sz="3600" b="1">
                <a:solidFill>
                  <a:srgbClr val="000066"/>
                </a:solidFill>
                <a:ea typeface="黑体" pitchFamily="49" charset="-122"/>
              </a:rPr>
              <a:t>运行管理</a:t>
            </a:r>
            <a:endParaRPr lang="zh-CN" altLang="en-US" sz="3600" b="1">
              <a:solidFill>
                <a:srgbClr val="FF0000"/>
              </a:solidFill>
              <a:ea typeface="黑体"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7"/>
                                        </p:tgtEl>
                                        <p:attrNameLst>
                                          <p:attrName>style.visibility</p:attrName>
                                        </p:attrNameLst>
                                      </p:cBhvr>
                                      <p:to>
                                        <p:strVal val="visible"/>
                                      </p:to>
                                    </p:set>
                                    <p:animEffect transition="in" filter="blinds(horizontal)">
                                      <p:cBhvr>
                                        <p:cTn id="7" dur="500"/>
                                        <p:tgtEl>
                                          <p:spTgt spid="60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42875" y="1077913"/>
            <a:ext cx="8786813" cy="4708525"/>
          </a:xfrm>
          <a:prstGeom prst="rect">
            <a:avLst/>
          </a:prstGeom>
          <a:noFill/>
          <a:ln w="9525">
            <a:noFill/>
            <a:miter lim="800000"/>
            <a:headEnd/>
            <a:tailEnd/>
          </a:ln>
        </p:spPr>
        <p:txBody>
          <a:bodyPr anchor="ctr">
            <a:spAutoFit/>
          </a:bodyPr>
          <a:lstStyle/>
          <a:p>
            <a:pPr indent="304800" eaLnBrk="0" hangingPunct="0">
              <a:lnSpc>
                <a:spcPct val="150000"/>
              </a:lnSpc>
            </a:pPr>
            <a:r>
              <a:rPr lang="en-US" altLang="zh-CN" sz="2800" b="1">
                <a:solidFill>
                  <a:srgbClr val="FF0000"/>
                </a:solidFill>
                <a:latin typeface="黑体" pitchFamily="49" charset="-122"/>
                <a:ea typeface="黑体" pitchFamily="49" charset="-122"/>
                <a:cs typeface="Times New Roman" pitchFamily="18" charset="0"/>
              </a:rPr>
              <a:t>6</a:t>
            </a:r>
            <a:r>
              <a:rPr lang="zh-CN" altLang="en-US" sz="2800" b="1">
                <a:solidFill>
                  <a:srgbClr val="FF0000"/>
                </a:solidFill>
                <a:latin typeface="黑体" pitchFamily="49" charset="-122"/>
                <a:ea typeface="黑体" pitchFamily="49" charset="-122"/>
                <a:cs typeface="Times New Roman" pitchFamily="18" charset="0"/>
              </a:rPr>
              <a:t>、</a:t>
            </a:r>
            <a:r>
              <a:rPr lang="zh-CN" altLang="zh-CN" sz="2800" b="1">
                <a:solidFill>
                  <a:srgbClr val="FF0000"/>
                </a:solidFill>
                <a:latin typeface="黑体" pitchFamily="49" charset="-122"/>
                <a:ea typeface="黑体" pitchFamily="49" charset="-122"/>
                <a:cs typeface="Times New Roman" pitchFamily="18" charset="0"/>
              </a:rPr>
              <a:t>共享机制</a:t>
            </a:r>
            <a:r>
              <a:rPr lang="zh-CN" altLang="en-US" sz="2400" b="1">
                <a:latin typeface="Times New Roman" pitchFamily="18" charset="0"/>
                <a:ea typeface="黑体" pitchFamily="49" charset="-122"/>
                <a:cs typeface="Times New Roman" pitchFamily="18" charset="0"/>
              </a:rPr>
              <a:t>：共建专业、共同开发课题、共建共享实训基地、共享校企人才资源、共同开展应用研究与技术服务，使企业在分享学校资源优势、实现其经济效益同时，参与学校的改革与发展，使学校在分享企业资源中，实现其人才培养、科学研究、社会服务的三大职能。</a:t>
            </a:r>
            <a:endParaRPr lang="zh-CN" altLang="en-US" sz="2400" b="1">
              <a:ea typeface="黑体" pitchFamily="49" charset="-122"/>
              <a:cs typeface="Times New Roman" pitchFamily="18" charset="0"/>
            </a:endParaRPr>
          </a:p>
          <a:p>
            <a:pPr indent="304800" eaLnBrk="0" hangingPunct="0">
              <a:lnSpc>
                <a:spcPct val="150000"/>
              </a:lnSpc>
            </a:pPr>
            <a:r>
              <a:rPr lang="en-US" altLang="zh-CN" sz="2800" b="1">
                <a:solidFill>
                  <a:srgbClr val="FF0000"/>
                </a:solidFill>
                <a:latin typeface="黑体" pitchFamily="49" charset="-122"/>
                <a:ea typeface="黑体" pitchFamily="49" charset="-122"/>
                <a:cs typeface="Times New Roman" pitchFamily="18" charset="0"/>
              </a:rPr>
              <a:t>7</a:t>
            </a:r>
            <a:r>
              <a:rPr lang="zh-CN" altLang="en-US" sz="2800" b="1">
                <a:solidFill>
                  <a:srgbClr val="FF0000"/>
                </a:solidFill>
                <a:latin typeface="黑体" pitchFamily="49" charset="-122"/>
                <a:ea typeface="黑体" pitchFamily="49" charset="-122"/>
                <a:cs typeface="Times New Roman" pitchFamily="18" charset="0"/>
              </a:rPr>
              <a:t>、</a:t>
            </a:r>
            <a:r>
              <a:rPr lang="zh-CN" altLang="zh-CN" sz="2800" b="1">
                <a:solidFill>
                  <a:srgbClr val="FF0000"/>
                </a:solidFill>
                <a:latin typeface="黑体" pitchFamily="49" charset="-122"/>
                <a:ea typeface="黑体" pitchFamily="49" charset="-122"/>
                <a:cs typeface="Times New Roman" pitchFamily="18" charset="0"/>
              </a:rPr>
              <a:t>监督机制</a:t>
            </a:r>
            <a:r>
              <a:rPr lang="zh-CN" altLang="en-US" sz="2400" b="1">
                <a:latin typeface="Times New Roman" pitchFamily="18" charset="0"/>
                <a:cs typeface="Times New Roman" pitchFamily="18" charset="0"/>
              </a:rPr>
              <a:t>：建立专门机构对研究室的建设、运行进行监督管理，对共建研究室是否达到目标和标准及其达到的程度作出判断，确保研究室的运行符合国家中医药管理局的相关规定。</a:t>
            </a:r>
            <a:endParaRPr lang="zh-CN" altLang="en-US" sz="2400" b="1"/>
          </a:p>
        </p:txBody>
      </p:sp>
      <p:sp>
        <p:nvSpPr>
          <p:cNvPr id="67586" name="Rectangle 7"/>
          <p:cNvSpPr>
            <a:spLocks noChangeArrowheads="1"/>
          </p:cNvSpPr>
          <p:nvPr/>
        </p:nvSpPr>
        <p:spPr bwMode="auto">
          <a:xfrm>
            <a:off x="0" y="785813"/>
            <a:ext cx="9144000" cy="71437"/>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
        <p:nvSpPr>
          <p:cNvPr id="67587" name="Text Box 3"/>
          <p:cNvSpPr txBox="1">
            <a:spLocks noChangeArrowheads="1"/>
          </p:cNvSpPr>
          <p:nvPr/>
        </p:nvSpPr>
        <p:spPr bwMode="gray">
          <a:xfrm>
            <a:off x="357188" y="142875"/>
            <a:ext cx="8286750" cy="646113"/>
          </a:xfrm>
          <a:prstGeom prst="rect">
            <a:avLst/>
          </a:prstGeom>
          <a:noFill/>
          <a:ln w="9525">
            <a:noFill/>
            <a:miter lim="800000"/>
            <a:headEnd/>
            <a:tailEnd/>
          </a:ln>
        </p:spPr>
        <p:txBody>
          <a:bodyPr>
            <a:spAutoFit/>
          </a:bodyPr>
          <a:lstStyle/>
          <a:p>
            <a:pPr eaLnBrk="0" hangingPunct="0"/>
            <a:r>
              <a:rPr lang="en-US" altLang="zh-CN" sz="3600" b="1">
                <a:solidFill>
                  <a:srgbClr val="000066"/>
                </a:solidFill>
                <a:ea typeface="黑体" pitchFamily="49" charset="-122"/>
              </a:rPr>
              <a:t>5.1  </a:t>
            </a:r>
            <a:r>
              <a:rPr lang="zh-CN" altLang="en-US" sz="3600" b="1">
                <a:solidFill>
                  <a:srgbClr val="000066"/>
                </a:solidFill>
                <a:ea typeface="黑体" pitchFamily="49" charset="-122"/>
              </a:rPr>
              <a:t>运行管理</a:t>
            </a:r>
            <a:endParaRPr lang="zh-CN" altLang="en-US" sz="3600" b="1">
              <a:solidFill>
                <a:srgbClr val="FF0000"/>
              </a:solidFill>
              <a:ea typeface="黑体"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1357313"/>
            <a:ext cx="8643938" cy="46164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514350" indent="-514350">
              <a:lnSpc>
                <a:spcPct val="150000"/>
              </a:lnSpc>
              <a:buClr>
                <a:srgbClr val="0000CC"/>
              </a:buClr>
              <a:buFontTx/>
              <a:buAutoNum type="arabicPeriod"/>
              <a:defRPr/>
            </a:pPr>
            <a:r>
              <a:rPr lang="zh-CN" altLang="en-US" sz="2800" b="1" dirty="0">
                <a:solidFill>
                  <a:srgbClr val="0000CC"/>
                </a:solidFill>
              </a:rPr>
              <a:t>实验室学术带头人</a:t>
            </a:r>
            <a:r>
              <a:rPr lang="zh-CN" altLang="en-US" sz="2800" b="1" dirty="0">
                <a:solidFill>
                  <a:schemeClr val="tx1"/>
                </a:solidFill>
              </a:rPr>
              <a:t>数量有限</a:t>
            </a:r>
            <a:r>
              <a:rPr lang="zh-CN" altLang="en-US" sz="2800" b="1" dirty="0"/>
              <a:t>，需要进一步加大力度引进和培养学术带头人和学术骨干。</a:t>
            </a:r>
            <a:endParaRPr lang="en-US" altLang="zh-CN" sz="2800" b="1" dirty="0"/>
          </a:p>
          <a:p>
            <a:pPr marL="514350" indent="-514350">
              <a:lnSpc>
                <a:spcPct val="150000"/>
              </a:lnSpc>
              <a:buFontTx/>
              <a:buAutoNum type="arabicPeriod"/>
              <a:defRPr/>
            </a:pPr>
            <a:r>
              <a:rPr lang="zh-CN" altLang="en-US" sz="2800" b="1" dirty="0">
                <a:solidFill>
                  <a:srgbClr val="0000CC"/>
                </a:solidFill>
              </a:rPr>
              <a:t>省部级以上奖励</a:t>
            </a:r>
            <a:r>
              <a:rPr lang="zh-CN" altLang="en-US" sz="2800" b="1" dirty="0"/>
              <a:t>依旧空缺，下一步将加大力度，对已经有进展的课题和项目重点支持，争取冲击省部级以上奖励。</a:t>
            </a:r>
            <a:endParaRPr lang="en-US" altLang="zh-CN" sz="2800" b="1" dirty="0"/>
          </a:p>
          <a:p>
            <a:pPr marL="514350" indent="-514350">
              <a:lnSpc>
                <a:spcPct val="150000"/>
              </a:lnSpc>
              <a:buClr>
                <a:srgbClr val="0000CC"/>
              </a:buClr>
              <a:buFontTx/>
              <a:buAutoNum type="arabicPeriod"/>
              <a:defRPr/>
            </a:pPr>
            <a:r>
              <a:rPr lang="zh-CN" altLang="en-US" sz="2800" b="1" dirty="0"/>
              <a:t>进一步加大力度，冲击</a:t>
            </a:r>
            <a:r>
              <a:rPr lang="zh-CN" altLang="en-US" sz="2800" b="1" dirty="0">
                <a:solidFill>
                  <a:srgbClr val="0000CC"/>
                </a:solidFill>
              </a:rPr>
              <a:t>省、国家重大科研项目</a:t>
            </a:r>
            <a:r>
              <a:rPr lang="zh-CN" altLang="en-US" sz="2800" b="1" dirty="0"/>
              <a:t>。</a:t>
            </a:r>
          </a:p>
          <a:p>
            <a:pPr marL="514350" indent="-514350">
              <a:lnSpc>
                <a:spcPct val="150000"/>
              </a:lnSpc>
              <a:buFontTx/>
              <a:buAutoNum type="arabicPeriod"/>
              <a:defRPr/>
            </a:pPr>
            <a:endParaRPr lang="en-US" altLang="zh-CN" sz="2800" b="1" dirty="0"/>
          </a:p>
        </p:txBody>
      </p:sp>
      <p:sp>
        <p:nvSpPr>
          <p:cNvPr id="68610" name="Rectangle 7"/>
          <p:cNvSpPr>
            <a:spLocks noChangeArrowheads="1"/>
          </p:cNvSpPr>
          <p:nvPr/>
        </p:nvSpPr>
        <p:spPr bwMode="auto">
          <a:xfrm>
            <a:off x="0" y="785813"/>
            <a:ext cx="9144000" cy="71437"/>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
        <p:nvSpPr>
          <p:cNvPr id="68611" name="Text Box 3"/>
          <p:cNvSpPr txBox="1">
            <a:spLocks noChangeArrowheads="1"/>
          </p:cNvSpPr>
          <p:nvPr/>
        </p:nvSpPr>
        <p:spPr bwMode="gray">
          <a:xfrm>
            <a:off x="357188" y="142875"/>
            <a:ext cx="8286750" cy="646113"/>
          </a:xfrm>
          <a:prstGeom prst="rect">
            <a:avLst/>
          </a:prstGeom>
          <a:noFill/>
          <a:ln w="9525">
            <a:noFill/>
            <a:miter lim="800000"/>
            <a:headEnd/>
            <a:tailEnd/>
          </a:ln>
        </p:spPr>
        <p:txBody>
          <a:bodyPr>
            <a:spAutoFit/>
          </a:bodyPr>
          <a:lstStyle/>
          <a:p>
            <a:pPr eaLnBrk="0" hangingPunct="0"/>
            <a:r>
              <a:rPr lang="en-US" altLang="zh-CN" sz="3600" b="1">
                <a:solidFill>
                  <a:srgbClr val="000066"/>
                </a:solidFill>
                <a:ea typeface="黑体" pitchFamily="49" charset="-122"/>
              </a:rPr>
              <a:t>5.2  </a:t>
            </a:r>
            <a:r>
              <a:rPr lang="zh-CN" altLang="en-US" sz="3600" b="1">
                <a:solidFill>
                  <a:srgbClr val="000066"/>
                </a:solidFill>
                <a:ea typeface="黑体" pitchFamily="49" charset="-122"/>
              </a:rPr>
              <a:t>问题分析与解决措施</a:t>
            </a:r>
            <a:endParaRPr lang="zh-CN" altLang="en-US" sz="3600" b="1">
              <a:solidFill>
                <a:srgbClr val="FF0000"/>
              </a:solidFill>
              <a:ea typeface="黑体"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850" y="1484313"/>
            <a:ext cx="8572500" cy="3940175"/>
          </a:xfrm>
          <a:prstGeom prst="rect">
            <a:avLst/>
          </a:prstGeom>
        </p:spPr>
        <p:txBody>
          <a:bodyPr>
            <a:spAutoFit/>
          </a:bodyPr>
          <a:lstStyle/>
          <a:p>
            <a:pPr>
              <a:lnSpc>
                <a:spcPct val="150000"/>
              </a:lnSpc>
            </a:pPr>
            <a:r>
              <a:rPr lang="en-US" altLang="zh-CN" sz="2800" b="1">
                <a:solidFill>
                  <a:srgbClr val="000000"/>
                </a:solidFill>
                <a:latin typeface="Times New Roman" pitchFamily="18" charset="0"/>
                <a:ea typeface="楷体_GB2312"/>
                <a:cs typeface="Times New Roman" pitchFamily="18" charset="0"/>
              </a:rPr>
              <a:t>2014</a:t>
            </a:r>
            <a:r>
              <a:rPr lang="zh-CN" altLang="en-US" sz="2800" b="1">
                <a:solidFill>
                  <a:srgbClr val="000000"/>
                </a:solidFill>
                <a:latin typeface="Times New Roman" pitchFamily="18" charset="0"/>
                <a:ea typeface="楷体_GB2312"/>
                <a:cs typeface="Times New Roman" pitchFamily="18" charset="0"/>
              </a:rPr>
              <a:t>年，又与渤海制药有限公司联合共建</a:t>
            </a:r>
            <a:r>
              <a:rPr lang="zh-CN" altLang="en-US" sz="2800" b="1">
                <a:solidFill>
                  <a:srgbClr val="241BDB"/>
                </a:solidFill>
                <a:latin typeface="Times New Roman" pitchFamily="18" charset="0"/>
                <a:ea typeface="楷体_GB2312"/>
                <a:cs typeface="Times New Roman" pitchFamily="18" charset="0"/>
              </a:rPr>
              <a:t>“渤海药物研究院”</a:t>
            </a:r>
            <a:r>
              <a:rPr lang="zh-CN" altLang="en-US" sz="2800" b="1">
                <a:solidFill>
                  <a:srgbClr val="000000"/>
                </a:solidFill>
                <a:latin typeface="Times New Roman" pitchFamily="18" charset="0"/>
                <a:ea typeface="楷体_GB2312"/>
                <a:cs typeface="Times New Roman" pitchFamily="18" charset="0"/>
              </a:rPr>
              <a:t>，成立“</a:t>
            </a:r>
            <a:r>
              <a:rPr lang="zh-CN" altLang="en-US" sz="2800" b="1">
                <a:solidFill>
                  <a:srgbClr val="241BDB"/>
                </a:solidFill>
                <a:latin typeface="Times New Roman" pitchFamily="18" charset="0"/>
                <a:ea typeface="楷体_GB2312"/>
                <a:cs typeface="Times New Roman" pitchFamily="18" charset="0"/>
              </a:rPr>
              <a:t>药物创制研发工艺平台</a:t>
            </a:r>
            <a:r>
              <a:rPr lang="zh-CN" altLang="en-US" sz="2800" b="1">
                <a:solidFill>
                  <a:srgbClr val="000000"/>
                </a:solidFill>
                <a:latin typeface="Times New Roman" pitchFamily="18" charset="0"/>
                <a:ea typeface="楷体_GB2312"/>
                <a:cs typeface="Times New Roman" pitchFamily="18" charset="0"/>
              </a:rPr>
              <a:t>”和“</a:t>
            </a:r>
            <a:r>
              <a:rPr lang="en-US" altLang="zh-CN" sz="2800" b="1">
                <a:solidFill>
                  <a:srgbClr val="241BDB"/>
                </a:solidFill>
                <a:latin typeface="Times New Roman" pitchFamily="18" charset="0"/>
                <a:ea typeface="楷体_GB2312"/>
                <a:cs typeface="Times New Roman" pitchFamily="18" charset="0"/>
              </a:rPr>
              <a:t>GMP</a:t>
            </a:r>
            <a:r>
              <a:rPr lang="zh-CN" altLang="en-US" sz="2800" b="1">
                <a:solidFill>
                  <a:srgbClr val="241BDB"/>
                </a:solidFill>
                <a:latin typeface="Times New Roman" pitchFamily="18" charset="0"/>
                <a:ea typeface="楷体_GB2312"/>
                <a:cs typeface="Times New Roman" pitchFamily="18" charset="0"/>
              </a:rPr>
              <a:t>标准实验室</a:t>
            </a:r>
            <a:r>
              <a:rPr lang="zh-CN" altLang="en-US" sz="2800" b="1">
                <a:solidFill>
                  <a:srgbClr val="000000"/>
                </a:solidFill>
                <a:latin typeface="Times New Roman" pitchFamily="18" charset="0"/>
                <a:ea typeface="楷体_GB2312"/>
                <a:cs typeface="Times New Roman" pitchFamily="18" charset="0"/>
              </a:rPr>
              <a:t>”。并腾退原来的办公室、改造研究室共</a:t>
            </a:r>
            <a:r>
              <a:rPr lang="en-US" altLang="zh-CN" sz="2800" b="1">
                <a:solidFill>
                  <a:srgbClr val="000000"/>
                </a:solidFill>
                <a:latin typeface="Times New Roman" pitchFamily="18" charset="0"/>
                <a:ea typeface="楷体_GB2312"/>
                <a:cs typeface="Times New Roman" pitchFamily="18" charset="0"/>
              </a:rPr>
              <a:t>18</a:t>
            </a:r>
            <a:r>
              <a:rPr lang="zh-CN" altLang="en-US" sz="2800" b="1">
                <a:solidFill>
                  <a:srgbClr val="000000"/>
                </a:solidFill>
                <a:latin typeface="Times New Roman" pitchFamily="18" charset="0"/>
                <a:ea typeface="楷体_GB2312"/>
                <a:cs typeface="Times New Roman" pitchFamily="18" charset="0"/>
              </a:rPr>
              <a:t>个，包含了药物合成、药物分析、药理、生物制药等领域，确立了</a:t>
            </a:r>
            <a:r>
              <a:rPr lang="zh-CN" altLang="en-US" sz="2800" b="1">
                <a:solidFill>
                  <a:srgbClr val="241BDB"/>
                </a:solidFill>
                <a:latin typeface="Times New Roman" pitchFamily="18" charset="0"/>
                <a:ea typeface="楷体_GB2312"/>
                <a:cs typeface="Times New Roman" pitchFamily="18" charset="0"/>
              </a:rPr>
              <a:t>药分中心</a:t>
            </a:r>
            <a:r>
              <a:rPr lang="zh-CN" altLang="en-US" sz="2800" b="1">
                <a:latin typeface="Times New Roman" pitchFamily="18" charset="0"/>
                <a:ea typeface="楷体_GB2312"/>
                <a:cs typeface="Times New Roman" pitchFamily="18" charset="0"/>
              </a:rPr>
              <a:t>和</a:t>
            </a:r>
            <a:r>
              <a:rPr lang="zh-CN" altLang="en-US" sz="2800" b="1">
                <a:solidFill>
                  <a:srgbClr val="241BDB"/>
                </a:solidFill>
                <a:latin typeface="Times New Roman" pitchFamily="18" charset="0"/>
                <a:ea typeface="楷体_GB2312"/>
                <a:cs typeface="Times New Roman" pitchFamily="18" charset="0"/>
              </a:rPr>
              <a:t>药理中心</a:t>
            </a:r>
            <a:r>
              <a:rPr lang="zh-CN" altLang="en-US" sz="2800" b="1">
                <a:solidFill>
                  <a:srgbClr val="000000"/>
                </a:solidFill>
                <a:latin typeface="Times New Roman" pitchFamily="18" charset="0"/>
                <a:ea typeface="楷体_GB2312"/>
                <a:cs typeface="Times New Roman" pitchFamily="18" charset="0"/>
              </a:rPr>
              <a:t>两大公共平台，与“渤海药物研究院”融为一体。</a:t>
            </a:r>
            <a:endParaRPr lang="en-US" altLang="zh-CN" sz="2800" b="1">
              <a:solidFill>
                <a:srgbClr val="000000"/>
              </a:solidFill>
              <a:latin typeface="Times New Roman" pitchFamily="18" charset="0"/>
              <a:ea typeface="楷体_GB2312"/>
              <a:cs typeface="Times New Roman" pitchFamily="18" charset="0"/>
            </a:endParaRPr>
          </a:p>
        </p:txBody>
      </p:sp>
      <p:sp>
        <p:nvSpPr>
          <p:cNvPr id="19458" name="Rectangle 7"/>
          <p:cNvSpPr>
            <a:spLocks noChangeArrowheads="1"/>
          </p:cNvSpPr>
          <p:nvPr/>
        </p:nvSpPr>
        <p:spPr bwMode="auto">
          <a:xfrm>
            <a:off x="0" y="928688"/>
            <a:ext cx="9144000" cy="71437"/>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
        <p:nvSpPr>
          <p:cNvPr id="19459" name="Text Box 3"/>
          <p:cNvSpPr txBox="1">
            <a:spLocks noChangeArrowheads="1"/>
          </p:cNvSpPr>
          <p:nvPr/>
        </p:nvSpPr>
        <p:spPr bwMode="gray">
          <a:xfrm>
            <a:off x="768350" y="285750"/>
            <a:ext cx="6303963" cy="646113"/>
          </a:xfrm>
          <a:prstGeom prst="rect">
            <a:avLst/>
          </a:prstGeom>
          <a:noFill/>
          <a:ln w="9525">
            <a:noFill/>
            <a:miter lim="800000"/>
            <a:headEnd/>
            <a:tailEnd/>
          </a:ln>
        </p:spPr>
        <p:txBody>
          <a:bodyPr>
            <a:spAutoFit/>
          </a:bodyPr>
          <a:lstStyle/>
          <a:p>
            <a:pPr eaLnBrk="0" hangingPunct="0"/>
            <a:r>
              <a:rPr lang="en-US" altLang="zh-CN" sz="3600" b="1">
                <a:solidFill>
                  <a:srgbClr val="000066"/>
                </a:solidFill>
                <a:ea typeface="黑体" pitchFamily="49" charset="-122"/>
              </a:rPr>
              <a:t>1.1 </a:t>
            </a:r>
            <a:r>
              <a:rPr lang="zh-CN" altLang="en-US" sz="3600" b="1">
                <a:solidFill>
                  <a:srgbClr val="000066"/>
                </a:solidFill>
                <a:ea typeface="黑体" pitchFamily="49" charset="-122"/>
              </a:rPr>
              <a:t>实验室建设历程</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p:cNvPicPr>
            <a:picLocks noChangeAspect="1" noChangeArrowheads="1"/>
          </p:cNvPicPr>
          <p:nvPr/>
        </p:nvPicPr>
        <p:blipFill>
          <a:blip r:embed="rId2"/>
          <a:srcRect/>
          <a:stretch>
            <a:fillRect/>
          </a:stretch>
        </p:blipFill>
        <p:spPr bwMode="auto">
          <a:xfrm>
            <a:off x="0" y="0"/>
            <a:ext cx="9144000" cy="6843713"/>
          </a:xfrm>
          <a:prstGeom prst="rect">
            <a:avLst/>
          </a:prstGeom>
          <a:noFill/>
          <a:ln w="9525">
            <a:noFill/>
            <a:miter lim="800000"/>
            <a:headEnd/>
            <a:tailEnd/>
          </a:ln>
        </p:spPr>
      </p:pic>
      <p:sp>
        <p:nvSpPr>
          <p:cNvPr id="69634" name="Text Box 3"/>
          <p:cNvSpPr txBox="1">
            <a:spLocks noChangeArrowheads="1"/>
          </p:cNvSpPr>
          <p:nvPr/>
        </p:nvSpPr>
        <p:spPr bwMode="auto">
          <a:xfrm>
            <a:off x="468313" y="836613"/>
            <a:ext cx="5327650" cy="1006475"/>
          </a:xfrm>
          <a:prstGeom prst="rect">
            <a:avLst/>
          </a:prstGeom>
          <a:noFill/>
          <a:ln w="9525">
            <a:noFill/>
            <a:miter lim="800000"/>
            <a:headEnd/>
            <a:tailEnd/>
          </a:ln>
        </p:spPr>
        <p:txBody>
          <a:bodyPr>
            <a:spAutoFit/>
          </a:bodyPr>
          <a:lstStyle/>
          <a:p>
            <a:pPr algn="ctr">
              <a:spcBef>
                <a:spcPct val="50000"/>
              </a:spcBef>
            </a:pPr>
            <a:r>
              <a:rPr lang="zh-CN" altLang="en-US" sz="6000">
                <a:solidFill>
                  <a:srgbClr val="CC0000"/>
                </a:solidFill>
                <a:latin typeface="Verdana" pitchFamily="34" charset="0"/>
                <a:ea typeface="黑体" pitchFamily="49" charset="-122"/>
              </a:rPr>
              <a:t>谢谢各位专家 </a:t>
            </a:r>
            <a:r>
              <a:rPr lang="en-US" altLang="zh-CN" sz="6000">
                <a:solidFill>
                  <a:srgbClr val="CC0000"/>
                </a:solidFill>
                <a:latin typeface="Verdana" pitchFamily="34" charset="0"/>
                <a:ea typeface="黑体" pitchFamily="49" charset="-122"/>
              </a:rPr>
              <a:t>!</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1500" y="1285875"/>
            <a:ext cx="8286750" cy="3298825"/>
          </a:xfrm>
          <a:prstGeom prst="rect">
            <a:avLst/>
          </a:prstGeom>
        </p:spPr>
        <p:txBody>
          <a:bodyPr>
            <a:spAutoFit/>
          </a:bodyPr>
          <a:lstStyle/>
          <a:p>
            <a:pPr>
              <a:lnSpc>
                <a:spcPct val="150000"/>
              </a:lnSpc>
            </a:pPr>
            <a:r>
              <a:rPr lang="zh-CN" altLang="en-US" sz="2800" b="1">
                <a:solidFill>
                  <a:srgbClr val="000000"/>
                </a:solidFill>
                <a:latin typeface="宋体" charset="-122"/>
                <a:cs typeface="Times New Roman" pitchFamily="18" charset="0"/>
              </a:rPr>
              <a:t>在上述平台基础上，</a:t>
            </a:r>
            <a:r>
              <a:rPr lang="en-US" altLang="zh-CN" sz="2800" b="1">
                <a:solidFill>
                  <a:srgbClr val="000000"/>
                </a:solidFill>
                <a:latin typeface="Times New Roman" pitchFamily="18" charset="0"/>
                <a:ea typeface="楷体_GB2312"/>
                <a:cs typeface="Times New Roman" pitchFamily="18" charset="0"/>
              </a:rPr>
              <a:t>2015</a:t>
            </a:r>
            <a:r>
              <a:rPr lang="zh-CN" altLang="en-US" sz="2800" b="1">
                <a:solidFill>
                  <a:srgbClr val="000000"/>
                </a:solidFill>
                <a:latin typeface="Times New Roman" pitchFamily="18" charset="0"/>
                <a:ea typeface="楷体_GB2312"/>
                <a:cs typeface="Times New Roman" pitchFamily="18" charset="0"/>
              </a:rPr>
              <a:t>年初，又和渤海制药有限公司</a:t>
            </a:r>
            <a:r>
              <a:rPr lang="zh-CN" altLang="en-US" sz="2800" b="1">
                <a:solidFill>
                  <a:srgbClr val="241BDB"/>
                </a:solidFill>
                <a:latin typeface="Times New Roman" pitchFamily="18" charset="0"/>
                <a:ea typeface="楷体_GB2312"/>
                <a:cs typeface="Times New Roman" pitchFamily="18" charset="0"/>
              </a:rPr>
              <a:t>联合申报国家中医药管理局“方剂效应与临床评价”重点研究室</a:t>
            </a:r>
            <a:r>
              <a:rPr lang="zh-CN" altLang="en-US" sz="2800" b="1">
                <a:solidFill>
                  <a:srgbClr val="000000"/>
                </a:solidFill>
                <a:latin typeface="Times New Roman" pitchFamily="18" charset="0"/>
                <a:ea typeface="楷体_GB2312"/>
                <a:cs typeface="Times New Roman" pitchFamily="18" charset="0"/>
              </a:rPr>
              <a:t>，</a:t>
            </a:r>
            <a:r>
              <a:rPr lang="zh-CN" altLang="en-US" sz="2800" b="1">
                <a:solidFill>
                  <a:srgbClr val="241BDB"/>
                </a:solidFill>
                <a:latin typeface="Times New Roman" pitchFamily="18" charset="0"/>
                <a:ea typeface="楷体_GB2312"/>
                <a:cs typeface="Times New Roman" pitchFamily="18" charset="0"/>
              </a:rPr>
              <a:t>于</a:t>
            </a:r>
            <a:r>
              <a:rPr lang="en-US" altLang="zh-CN" sz="2800" b="1">
                <a:solidFill>
                  <a:srgbClr val="241BDB"/>
                </a:solidFill>
                <a:latin typeface="Times New Roman" pitchFamily="18" charset="0"/>
                <a:ea typeface="楷体_GB2312"/>
                <a:cs typeface="Times New Roman" pitchFamily="18" charset="0"/>
              </a:rPr>
              <a:t>2015</a:t>
            </a:r>
            <a:r>
              <a:rPr lang="zh-CN" altLang="en-US" sz="2800" b="1">
                <a:solidFill>
                  <a:srgbClr val="241BDB"/>
                </a:solidFill>
                <a:latin typeface="Times New Roman" pitchFamily="18" charset="0"/>
                <a:ea typeface="楷体_GB2312"/>
                <a:cs typeface="Times New Roman" pitchFamily="18" charset="0"/>
              </a:rPr>
              <a:t>年</a:t>
            </a:r>
            <a:r>
              <a:rPr lang="en-US" altLang="zh-CN" sz="2800" b="1">
                <a:solidFill>
                  <a:srgbClr val="241BDB"/>
                </a:solidFill>
                <a:latin typeface="Times New Roman" pitchFamily="18" charset="0"/>
                <a:ea typeface="楷体_GB2312"/>
                <a:cs typeface="Times New Roman" pitchFamily="18" charset="0"/>
              </a:rPr>
              <a:t>2</a:t>
            </a:r>
            <a:r>
              <a:rPr lang="zh-CN" altLang="en-US" sz="2800" b="1">
                <a:solidFill>
                  <a:srgbClr val="241BDB"/>
                </a:solidFill>
                <a:latin typeface="Times New Roman" pitchFamily="18" charset="0"/>
                <a:ea typeface="楷体_GB2312"/>
                <a:cs typeface="Times New Roman" pitchFamily="18" charset="0"/>
              </a:rPr>
              <a:t>月</a:t>
            </a:r>
            <a:r>
              <a:rPr lang="en-US" altLang="zh-CN" sz="2800" b="1">
                <a:solidFill>
                  <a:srgbClr val="241BDB"/>
                </a:solidFill>
                <a:latin typeface="Times New Roman" pitchFamily="18" charset="0"/>
                <a:ea typeface="楷体_GB2312"/>
                <a:cs typeface="Times New Roman" pitchFamily="18" charset="0"/>
              </a:rPr>
              <a:t>7</a:t>
            </a:r>
            <a:r>
              <a:rPr lang="zh-CN" altLang="en-US" sz="2800" b="1">
                <a:solidFill>
                  <a:srgbClr val="241BDB"/>
                </a:solidFill>
                <a:latin typeface="Times New Roman" pitchFamily="18" charset="0"/>
                <a:ea typeface="楷体_GB2312"/>
                <a:cs typeface="Times New Roman" pitchFamily="18" charset="0"/>
              </a:rPr>
              <a:t>日，通过了国家中医药管理局组织的专家组评审</a:t>
            </a:r>
            <a:r>
              <a:rPr lang="zh-CN" altLang="en-US" sz="2800" b="1">
                <a:solidFill>
                  <a:srgbClr val="000000"/>
                </a:solidFill>
                <a:latin typeface="Times New Roman" pitchFamily="18" charset="0"/>
                <a:ea typeface="楷体_GB2312"/>
                <a:cs typeface="Times New Roman" pitchFamily="18" charset="0"/>
              </a:rPr>
              <a:t>，使实验室的建设和发展再上一个新台阶。</a:t>
            </a:r>
          </a:p>
        </p:txBody>
      </p:sp>
      <p:sp>
        <p:nvSpPr>
          <p:cNvPr id="20482" name="Rectangle 7"/>
          <p:cNvSpPr>
            <a:spLocks noChangeArrowheads="1"/>
          </p:cNvSpPr>
          <p:nvPr/>
        </p:nvSpPr>
        <p:spPr bwMode="auto">
          <a:xfrm>
            <a:off x="0" y="928688"/>
            <a:ext cx="9144000" cy="71437"/>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
        <p:nvSpPr>
          <p:cNvPr id="20483" name="Text Box 3"/>
          <p:cNvSpPr txBox="1">
            <a:spLocks noChangeArrowheads="1"/>
          </p:cNvSpPr>
          <p:nvPr/>
        </p:nvSpPr>
        <p:spPr bwMode="gray">
          <a:xfrm>
            <a:off x="768350" y="285750"/>
            <a:ext cx="6303963" cy="646113"/>
          </a:xfrm>
          <a:prstGeom prst="rect">
            <a:avLst/>
          </a:prstGeom>
          <a:noFill/>
          <a:ln w="9525">
            <a:noFill/>
            <a:miter lim="800000"/>
            <a:headEnd/>
            <a:tailEnd/>
          </a:ln>
        </p:spPr>
        <p:txBody>
          <a:bodyPr>
            <a:spAutoFit/>
          </a:bodyPr>
          <a:lstStyle/>
          <a:p>
            <a:pPr eaLnBrk="0" hangingPunct="0"/>
            <a:r>
              <a:rPr lang="en-US" altLang="zh-CN" sz="3600" b="1">
                <a:solidFill>
                  <a:srgbClr val="000066"/>
                </a:solidFill>
                <a:ea typeface="黑体" pitchFamily="49" charset="-122"/>
              </a:rPr>
              <a:t>1.1 </a:t>
            </a:r>
            <a:r>
              <a:rPr lang="zh-CN" altLang="en-US" sz="3600" b="1">
                <a:solidFill>
                  <a:srgbClr val="000066"/>
                </a:solidFill>
                <a:ea typeface="黑体" pitchFamily="49" charset="-122"/>
              </a:rPr>
              <a:t>实验室建设历程</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4"/>
          <p:cNvSpPr>
            <a:spLocks noChangeArrowheads="1"/>
          </p:cNvSpPr>
          <p:nvPr/>
        </p:nvSpPr>
        <p:spPr bwMode="auto">
          <a:xfrm>
            <a:off x="0" y="4357688"/>
            <a:ext cx="9144000" cy="1314450"/>
          </a:xfrm>
          <a:prstGeom prst="rect">
            <a:avLst/>
          </a:prstGeom>
          <a:solidFill>
            <a:srgbClr val="C0C0C0"/>
          </a:solidFill>
          <a:ln w="9525" algn="ctr">
            <a:noFill/>
            <a:miter lim="800000"/>
            <a:headEnd/>
            <a:tailEnd/>
          </a:ln>
        </p:spPr>
        <p:txBody>
          <a:bodyPr wrap="none" anchor="ctr"/>
          <a:lstStyle/>
          <a:p>
            <a:pPr algn="ctr"/>
            <a:endParaRPr lang="zh-CN" altLang="en-US" b="1"/>
          </a:p>
        </p:txBody>
      </p:sp>
      <p:sp>
        <p:nvSpPr>
          <p:cNvPr id="21506" name="Rectangle 25"/>
          <p:cNvSpPr>
            <a:spLocks noChangeArrowheads="1"/>
          </p:cNvSpPr>
          <p:nvPr/>
        </p:nvSpPr>
        <p:spPr bwMode="auto">
          <a:xfrm>
            <a:off x="0" y="2643188"/>
            <a:ext cx="9144000" cy="676275"/>
          </a:xfrm>
          <a:prstGeom prst="rect">
            <a:avLst/>
          </a:prstGeom>
          <a:solidFill>
            <a:srgbClr val="C0C0C0"/>
          </a:solidFill>
          <a:ln w="9525" algn="ctr">
            <a:noFill/>
            <a:miter lim="800000"/>
            <a:headEnd/>
            <a:tailEnd/>
          </a:ln>
        </p:spPr>
        <p:txBody>
          <a:bodyPr wrap="none" anchor="ctr"/>
          <a:lstStyle/>
          <a:p>
            <a:pPr algn="ctr"/>
            <a:endParaRPr lang="zh-CN" altLang="en-US" b="1"/>
          </a:p>
        </p:txBody>
      </p:sp>
      <p:sp>
        <p:nvSpPr>
          <p:cNvPr id="21535" name="Rectangle 31"/>
          <p:cNvSpPr>
            <a:spLocks noChangeArrowheads="1"/>
          </p:cNvSpPr>
          <p:nvPr/>
        </p:nvSpPr>
        <p:spPr bwMode="auto">
          <a:xfrm>
            <a:off x="381000" y="1903413"/>
            <a:ext cx="2439988" cy="400050"/>
          </a:xfrm>
          <a:prstGeom prst="rect">
            <a:avLst/>
          </a:prstGeom>
          <a:noFill/>
          <a:ln w="9525" algn="ctr">
            <a:noFill/>
            <a:miter lim="800000"/>
            <a:headEnd/>
            <a:tailEnd/>
          </a:ln>
          <a:effectLst/>
        </p:spPr>
        <p:txBody>
          <a:bodyPr>
            <a:spAutoFit/>
          </a:bodyPr>
          <a:lstStyle/>
          <a:p>
            <a:pPr>
              <a:defRPr/>
            </a:pPr>
            <a:r>
              <a:rPr lang="zh-CN" altLang="en-US" sz="2000" b="1" dirty="0">
                <a:solidFill>
                  <a:srgbClr val="CC0000"/>
                </a:solidFill>
                <a:effectLst>
                  <a:outerShdw blurRad="38100" dist="38100" dir="2700000" algn="tl">
                    <a:srgbClr val="C0C0C0"/>
                  </a:outerShdw>
                </a:effectLst>
                <a:latin typeface="Arial" pitchFamily="34" charset="0"/>
                <a:ea typeface="宋体" pitchFamily="2" charset="-122"/>
              </a:rPr>
              <a:t>强化一个核心理念</a:t>
            </a:r>
          </a:p>
        </p:txBody>
      </p:sp>
      <p:sp>
        <p:nvSpPr>
          <p:cNvPr id="21536" name="Rectangle 32"/>
          <p:cNvSpPr>
            <a:spLocks noChangeArrowheads="1"/>
          </p:cNvSpPr>
          <p:nvPr/>
        </p:nvSpPr>
        <p:spPr bwMode="auto">
          <a:xfrm>
            <a:off x="349250" y="2817813"/>
            <a:ext cx="2592388" cy="400050"/>
          </a:xfrm>
          <a:prstGeom prst="rect">
            <a:avLst/>
          </a:prstGeom>
          <a:noFill/>
          <a:ln w="9525" algn="ctr">
            <a:noFill/>
            <a:miter lim="800000"/>
            <a:headEnd/>
            <a:tailEnd/>
          </a:ln>
          <a:effectLst/>
        </p:spPr>
        <p:txBody>
          <a:bodyPr>
            <a:spAutoFit/>
          </a:bodyPr>
          <a:lstStyle/>
          <a:p>
            <a:pPr>
              <a:defRPr/>
            </a:pPr>
            <a:r>
              <a:rPr lang="zh-CN" altLang="en-US" sz="2000" b="1" dirty="0">
                <a:solidFill>
                  <a:srgbClr val="CC0000"/>
                </a:solidFill>
                <a:effectLst>
                  <a:outerShdw blurRad="38100" dist="38100" dir="2700000" algn="tl">
                    <a:srgbClr val="C0C0C0"/>
                  </a:outerShdw>
                </a:effectLst>
                <a:latin typeface="Arial" pitchFamily="34" charset="0"/>
                <a:ea typeface="宋体" pitchFamily="2" charset="-122"/>
              </a:rPr>
              <a:t>汇集三个方面资源</a:t>
            </a:r>
          </a:p>
        </p:txBody>
      </p:sp>
      <p:sp>
        <p:nvSpPr>
          <p:cNvPr id="21537" name="Rectangle 33"/>
          <p:cNvSpPr>
            <a:spLocks noChangeArrowheads="1"/>
          </p:cNvSpPr>
          <p:nvPr/>
        </p:nvSpPr>
        <p:spPr bwMode="auto">
          <a:xfrm>
            <a:off x="381000" y="3656013"/>
            <a:ext cx="2439988" cy="400050"/>
          </a:xfrm>
          <a:prstGeom prst="rect">
            <a:avLst/>
          </a:prstGeom>
          <a:noFill/>
          <a:ln w="9525" algn="ctr">
            <a:noFill/>
            <a:miter lim="800000"/>
            <a:headEnd/>
            <a:tailEnd/>
          </a:ln>
          <a:effectLst/>
        </p:spPr>
        <p:txBody>
          <a:bodyPr>
            <a:spAutoFit/>
          </a:bodyPr>
          <a:lstStyle/>
          <a:p>
            <a:pPr>
              <a:defRPr/>
            </a:pPr>
            <a:r>
              <a:rPr lang="zh-CN" altLang="en-US" sz="2000" b="1" dirty="0">
                <a:solidFill>
                  <a:srgbClr val="CC0000"/>
                </a:solidFill>
                <a:effectLst>
                  <a:outerShdw blurRad="38100" dist="38100" dir="2700000" algn="tl">
                    <a:srgbClr val="C0C0C0"/>
                  </a:outerShdw>
                </a:effectLst>
                <a:latin typeface="Arial" pitchFamily="34" charset="0"/>
                <a:ea typeface="宋体" pitchFamily="2" charset="-122"/>
              </a:rPr>
              <a:t>突破四个关键技术</a:t>
            </a:r>
          </a:p>
        </p:txBody>
      </p:sp>
      <p:sp>
        <p:nvSpPr>
          <p:cNvPr id="21539" name="Rectangle 35"/>
          <p:cNvSpPr>
            <a:spLocks noChangeArrowheads="1"/>
          </p:cNvSpPr>
          <p:nvPr/>
        </p:nvSpPr>
        <p:spPr bwMode="auto">
          <a:xfrm>
            <a:off x="381000" y="4646613"/>
            <a:ext cx="2438400" cy="400050"/>
          </a:xfrm>
          <a:prstGeom prst="rect">
            <a:avLst/>
          </a:prstGeom>
          <a:noFill/>
          <a:ln w="9525" algn="ctr">
            <a:noFill/>
            <a:miter lim="800000"/>
            <a:headEnd/>
            <a:tailEnd/>
          </a:ln>
          <a:effectLst/>
        </p:spPr>
        <p:txBody>
          <a:bodyPr>
            <a:spAutoFit/>
          </a:bodyPr>
          <a:lstStyle/>
          <a:p>
            <a:pPr>
              <a:defRPr/>
            </a:pPr>
            <a:r>
              <a:rPr lang="zh-CN" altLang="en-US" sz="2000" b="1" dirty="0">
                <a:solidFill>
                  <a:srgbClr val="CC0000"/>
                </a:solidFill>
                <a:effectLst>
                  <a:outerShdw blurRad="38100" dist="38100" dir="2700000" algn="tl">
                    <a:srgbClr val="C0C0C0"/>
                  </a:outerShdw>
                </a:effectLst>
                <a:latin typeface="Arial" pitchFamily="34" charset="0"/>
                <a:ea typeface="宋体" pitchFamily="2" charset="-122"/>
              </a:rPr>
              <a:t>实现四个建设目标</a:t>
            </a:r>
          </a:p>
        </p:txBody>
      </p:sp>
      <p:grpSp>
        <p:nvGrpSpPr>
          <p:cNvPr id="2" name="组合 28"/>
          <p:cNvGrpSpPr>
            <a:grpSpLocks/>
          </p:cNvGrpSpPr>
          <p:nvPr/>
        </p:nvGrpSpPr>
        <p:grpSpPr bwMode="auto">
          <a:xfrm>
            <a:off x="2667000" y="1071563"/>
            <a:ext cx="6119813" cy="5359400"/>
            <a:chOff x="2667000" y="990600"/>
            <a:chExt cx="6119842" cy="5359400"/>
          </a:xfrm>
        </p:grpSpPr>
        <p:grpSp>
          <p:nvGrpSpPr>
            <p:cNvPr id="21515" name="组合 29"/>
            <p:cNvGrpSpPr>
              <a:grpSpLocks/>
            </p:cNvGrpSpPr>
            <p:nvPr/>
          </p:nvGrpSpPr>
          <p:grpSpPr bwMode="auto">
            <a:xfrm>
              <a:off x="2667000" y="990600"/>
              <a:ext cx="6119842" cy="5359400"/>
              <a:chOff x="2667000" y="990600"/>
              <a:chExt cx="6119842" cy="5359401"/>
            </a:xfrm>
          </p:grpSpPr>
          <p:sp>
            <p:nvSpPr>
              <p:cNvPr id="13326" name="AutoShape 3"/>
              <p:cNvSpPr>
                <a:spLocks noChangeArrowheads="1"/>
              </p:cNvSpPr>
              <p:nvPr/>
            </p:nvSpPr>
            <p:spPr bwMode="auto">
              <a:xfrm>
                <a:off x="5395926" y="3195637"/>
                <a:ext cx="361952" cy="2430463"/>
              </a:xfrm>
              <a:prstGeom prst="downArrow">
                <a:avLst>
                  <a:gd name="adj1" fmla="val 49824"/>
                  <a:gd name="adj2" fmla="val 45605"/>
                </a:avLst>
              </a:prstGeom>
              <a:solidFill>
                <a:srgbClr val="75BAFF"/>
              </a:solidFill>
              <a:ln w="19050" algn="ctr">
                <a:solidFill>
                  <a:srgbClr val="C0C0C0"/>
                </a:solidFill>
                <a:miter lim="800000"/>
                <a:headEnd/>
                <a:tailEnd/>
              </a:ln>
              <a:effectLst>
                <a:outerShdw dist="35921" dir="2700000" algn="ctr" rotWithShape="0">
                  <a:schemeClr val="bg2"/>
                </a:outerShdw>
              </a:effectLst>
            </p:spPr>
            <p:txBody>
              <a:bodyPr wrap="none" anchor="ctr"/>
              <a:lstStyle/>
              <a:p>
                <a:pPr algn="ctr">
                  <a:defRPr/>
                </a:pPr>
                <a:endParaRPr lang="zh-CN" altLang="en-US" sz="1600" b="1">
                  <a:latin typeface="Arial" pitchFamily="34" charset="0"/>
                  <a:ea typeface="宋体" pitchFamily="2" charset="-122"/>
                </a:endParaRPr>
              </a:p>
            </p:txBody>
          </p:sp>
          <p:sp>
            <p:nvSpPr>
              <p:cNvPr id="21518" name="Text Box 7"/>
              <p:cNvSpPr txBox="1">
                <a:spLocks noChangeArrowheads="1"/>
              </p:cNvSpPr>
              <p:nvPr/>
            </p:nvSpPr>
            <p:spPr bwMode="auto">
              <a:xfrm>
                <a:off x="2895600" y="4419600"/>
                <a:ext cx="2411413" cy="584775"/>
              </a:xfrm>
              <a:prstGeom prst="rect">
                <a:avLst/>
              </a:prstGeom>
              <a:noFill/>
              <a:ln w="38100" algn="ctr">
                <a:solidFill>
                  <a:srgbClr val="0033CC"/>
                </a:solidFill>
                <a:prstDash val="sysDot"/>
                <a:miter lim="800000"/>
                <a:headEnd/>
                <a:tailEnd/>
              </a:ln>
            </p:spPr>
            <p:txBody>
              <a:bodyPr lIns="36000" rIns="36000" anchor="ctr">
                <a:spAutoFit/>
              </a:bodyPr>
              <a:lstStyle/>
              <a:p>
                <a:pPr marL="174625" indent="-174625" algn="ctr">
                  <a:buClr>
                    <a:srgbClr val="CC0000"/>
                  </a:buClr>
                  <a:buSzPct val="100000"/>
                </a:pPr>
                <a:r>
                  <a:rPr lang="zh-CN" altLang="en-US" sz="1600" b="1">
                    <a:solidFill>
                      <a:srgbClr val="0033CC"/>
                    </a:solidFill>
                  </a:rPr>
                  <a:t>培养一支研发队伍</a:t>
                </a:r>
              </a:p>
              <a:p>
                <a:pPr marL="174625" indent="-174625" algn="ctr">
                  <a:buClr>
                    <a:srgbClr val="CC0000"/>
                  </a:buClr>
                  <a:buSzPct val="100000"/>
                </a:pPr>
                <a:r>
                  <a:rPr lang="zh-CN" altLang="en-US" sz="1600" b="1">
                    <a:solidFill>
                      <a:srgbClr val="0033CC"/>
                    </a:solidFill>
                  </a:rPr>
                  <a:t>形成一套协同机制</a:t>
                </a:r>
              </a:p>
            </p:txBody>
          </p:sp>
          <p:sp>
            <p:nvSpPr>
              <p:cNvPr id="13328" name="Text Box 16"/>
              <p:cNvSpPr txBox="1">
                <a:spLocks noChangeArrowheads="1"/>
              </p:cNvSpPr>
              <p:nvPr/>
            </p:nvSpPr>
            <p:spPr bwMode="auto">
              <a:xfrm>
                <a:off x="2667000" y="5672138"/>
                <a:ext cx="6119842" cy="677863"/>
              </a:xfrm>
              <a:prstGeom prst="rect">
                <a:avLst/>
              </a:prstGeom>
              <a:solidFill>
                <a:srgbClr val="75BAFF"/>
              </a:solidFill>
              <a:ln w="19050" algn="ctr">
                <a:solidFill>
                  <a:srgbClr val="C0C0C0"/>
                </a:solidFill>
                <a:miter lim="800000"/>
                <a:headEnd/>
                <a:tailEnd/>
              </a:ln>
              <a:effectLst>
                <a:outerShdw dist="35921" dir="2700000" algn="ctr" rotWithShape="0">
                  <a:schemeClr val="bg2"/>
                </a:outerShdw>
              </a:effectLst>
            </p:spPr>
            <p:txBody>
              <a:bodyPr wrap="none" anchor="ctr"/>
              <a:lstStyle/>
              <a:p>
                <a:pPr marL="174625" indent="-174625" algn="ctr">
                  <a:buFont typeface="Wingdings" pitchFamily="2" charset="2"/>
                  <a:buNone/>
                  <a:defRPr/>
                </a:pPr>
                <a:r>
                  <a:rPr lang="zh-CN" altLang="en-US" sz="2000" b="1" dirty="0">
                    <a:solidFill>
                      <a:srgbClr val="0033CC"/>
                    </a:solidFill>
                    <a:latin typeface="Arial" pitchFamily="34" charset="0"/>
                    <a:ea typeface="宋体" pitchFamily="2" charset="-122"/>
                  </a:rPr>
                  <a:t>建立产、学、研、用完整链条，推动中医药产业发展</a:t>
                </a:r>
              </a:p>
            </p:txBody>
          </p:sp>
          <p:grpSp>
            <p:nvGrpSpPr>
              <p:cNvPr id="21520" name="Group 27"/>
              <p:cNvGrpSpPr>
                <a:grpSpLocks/>
              </p:cNvGrpSpPr>
              <p:nvPr/>
            </p:nvGrpSpPr>
            <p:grpSpPr bwMode="auto">
              <a:xfrm>
                <a:off x="3687763" y="990600"/>
                <a:ext cx="3821113" cy="1584325"/>
                <a:chOff x="1803" y="969"/>
                <a:chExt cx="2407" cy="998"/>
              </a:xfrm>
            </p:grpSpPr>
            <p:grpSp>
              <p:nvGrpSpPr>
                <p:cNvPr id="21524" name="Group 21"/>
                <p:cNvGrpSpPr>
                  <a:grpSpLocks/>
                </p:cNvGrpSpPr>
                <p:nvPr/>
              </p:nvGrpSpPr>
              <p:grpSpPr bwMode="auto">
                <a:xfrm>
                  <a:off x="1803" y="969"/>
                  <a:ext cx="2407" cy="998"/>
                  <a:chOff x="1532" y="630"/>
                  <a:chExt cx="2505" cy="644"/>
                </a:xfrm>
              </p:grpSpPr>
              <p:sp>
                <p:nvSpPr>
                  <p:cNvPr id="13335" name="AutoShape 22"/>
                  <p:cNvSpPr>
                    <a:spLocks noChangeArrowheads="1"/>
                  </p:cNvSpPr>
                  <p:nvPr/>
                </p:nvSpPr>
                <p:spPr bwMode="auto">
                  <a:xfrm>
                    <a:off x="2733" y="730"/>
                    <a:ext cx="82" cy="544"/>
                  </a:xfrm>
                  <a:prstGeom prst="downArrow">
                    <a:avLst>
                      <a:gd name="adj1" fmla="val 50000"/>
                      <a:gd name="adj2" fmla="val 165854"/>
                    </a:avLst>
                  </a:prstGeom>
                  <a:solidFill>
                    <a:srgbClr val="75BAFF"/>
                  </a:solidFill>
                  <a:ln w="19050" algn="ctr">
                    <a:solidFill>
                      <a:srgbClr val="C0C0C0"/>
                    </a:solidFill>
                    <a:miter lim="800000"/>
                    <a:headEnd/>
                    <a:tailEnd/>
                  </a:ln>
                  <a:effectLst>
                    <a:outerShdw dist="35921" dir="2700000" algn="ctr" rotWithShape="0">
                      <a:schemeClr val="bg2"/>
                    </a:outerShdw>
                  </a:effectLst>
                </p:spPr>
                <p:txBody>
                  <a:bodyPr wrap="none" anchor="ctr"/>
                  <a:lstStyle/>
                  <a:p>
                    <a:pPr>
                      <a:defRPr/>
                    </a:pPr>
                    <a:endParaRPr lang="zh-CN" altLang="en-US" b="1">
                      <a:latin typeface="Arial" pitchFamily="34" charset="0"/>
                      <a:ea typeface="宋体" pitchFamily="2" charset="-122"/>
                    </a:endParaRPr>
                  </a:p>
                </p:txBody>
              </p:sp>
              <p:sp>
                <p:nvSpPr>
                  <p:cNvPr id="13336" name="AutoShape 23"/>
                  <p:cNvSpPr>
                    <a:spLocks noChangeArrowheads="1"/>
                  </p:cNvSpPr>
                  <p:nvPr/>
                </p:nvSpPr>
                <p:spPr bwMode="auto">
                  <a:xfrm rot="2130909">
                    <a:off x="1681" y="994"/>
                    <a:ext cx="1060" cy="116"/>
                  </a:xfrm>
                  <a:prstGeom prst="curvedDownArrow">
                    <a:avLst>
                      <a:gd name="adj1" fmla="val 54320"/>
                      <a:gd name="adj2" fmla="val 239532"/>
                      <a:gd name="adj3" fmla="val 59491"/>
                    </a:avLst>
                  </a:prstGeom>
                  <a:solidFill>
                    <a:srgbClr val="75BAFF"/>
                  </a:solidFill>
                  <a:ln w="19050">
                    <a:solidFill>
                      <a:srgbClr val="C0C0C0"/>
                    </a:solidFill>
                    <a:miter lim="800000"/>
                    <a:headEnd/>
                    <a:tailEnd/>
                  </a:ln>
                  <a:effectLst>
                    <a:outerShdw dist="35921" dir="2700000" algn="ctr" rotWithShape="0">
                      <a:schemeClr val="bg2"/>
                    </a:outerShdw>
                  </a:effectLst>
                </p:spPr>
                <p:txBody>
                  <a:bodyPr wrap="none" anchor="ctr"/>
                  <a:lstStyle/>
                  <a:p>
                    <a:pPr>
                      <a:defRPr/>
                    </a:pPr>
                    <a:endParaRPr lang="zh-CN" altLang="en-US" b="1">
                      <a:latin typeface="Arial" pitchFamily="34" charset="0"/>
                      <a:ea typeface="宋体" pitchFamily="2" charset="-122"/>
                    </a:endParaRPr>
                  </a:p>
                </p:txBody>
              </p:sp>
              <p:sp>
                <p:nvSpPr>
                  <p:cNvPr id="13337" name="AutoShape 24"/>
                  <p:cNvSpPr>
                    <a:spLocks noChangeArrowheads="1"/>
                  </p:cNvSpPr>
                  <p:nvPr/>
                </p:nvSpPr>
                <p:spPr bwMode="auto">
                  <a:xfrm rot="19469091" flipH="1">
                    <a:off x="2853" y="1014"/>
                    <a:ext cx="950" cy="119"/>
                  </a:xfrm>
                  <a:prstGeom prst="curvedDownArrow">
                    <a:avLst>
                      <a:gd name="adj1" fmla="val 47456"/>
                      <a:gd name="adj2" fmla="val 209263"/>
                      <a:gd name="adj3" fmla="val 59491"/>
                    </a:avLst>
                  </a:prstGeom>
                  <a:solidFill>
                    <a:srgbClr val="75BAFF"/>
                  </a:solidFill>
                  <a:ln w="19050">
                    <a:solidFill>
                      <a:srgbClr val="C0C0C0"/>
                    </a:solidFill>
                    <a:miter lim="800000"/>
                    <a:headEnd/>
                    <a:tailEnd/>
                  </a:ln>
                  <a:effectLst>
                    <a:outerShdw dist="35921" dir="2700000" algn="ctr" rotWithShape="0">
                      <a:schemeClr val="bg2"/>
                    </a:outerShdw>
                  </a:effectLst>
                </p:spPr>
                <p:txBody>
                  <a:bodyPr wrap="none" anchor="ctr"/>
                  <a:lstStyle/>
                  <a:p>
                    <a:pPr>
                      <a:defRPr/>
                    </a:pPr>
                    <a:endParaRPr lang="zh-CN" altLang="en-US" b="1">
                      <a:latin typeface="Arial" pitchFamily="34" charset="0"/>
                      <a:ea typeface="宋体" pitchFamily="2" charset="-122"/>
                    </a:endParaRPr>
                  </a:p>
                </p:txBody>
              </p:sp>
              <p:sp>
                <p:nvSpPr>
                  <p:cNvPr id="13338" name="Oval 25"/>
                  <p:cNvSpPr>
                    <a:spLocks noChangeArrowheads="1"/>
                  </p:cNvSpPr>
                  <p:nvPr/>
                </p:nvSpPr>
                <p:spPr bwMode="auto">
                  <a:xfrm>
                    <a:off x="1532" y="765"/>
                    <a:ext cx="622" cy="265"/>
                  </a:xfrm>
                  <a:prstGeom prst="ellipse">
                    <a:avLst/>
                  </a:prstGeom>
                  <a:solidFill>
                    <a:srgbClr val="75BAFF"/>
                  </a:solidFill>
                  <a:ln w="19050" algn="ctr">
                    <a:solidFill>
                      <a:srgbClr val="C0C0C0"/>
                    </a:solidFill>
                    <a:round/>
                    <a:headEnd/>
                    <a:tailEnd/>
                  </a:ln>
                  <a:effectLst>
                    <a:outerShdw dist="35921" dir="2700000" algn="ctr" rotWithShape="0">
                      <a:schemeClr val="bg2"/>
                    </a:outerShdw>
                  </a:effectLst>
                </p:spPr>
                <p:txBody>
                  <a:bodyPr wrap="none" anchor="ctr"/>
                  <a:lstStyle/>
                  <a:p>
                    <a:pPr algn="ctr">
                      <a:defRPr/>
                    </a:pPr>
                    <a:r>
                      <a:rPr lang="zh-CN" altLang="en-US" sz="1600" b="1">
                        <a:solidFill>
                          <a:srgbClr val="CC3300"/>
                        </a:solidFill>
                        <a:latin typeface="Arial" pitchFamily="34" charset="0"/>
                        <a:ea typeface="宋体" pitchFamily="2" charset="-122"/>
                      </a:rPr>
                      <a:t>  </a:t>
                    </a:r>
                    <a:r>
                      <a:rPr lang="zh-CN" altLang="en-US" sz="1600" b="1">
                        <a:solidFill>
                          <a:srgbClr val="0033CC"/>
                        </a:solidFill>
                        <a:latin typeface="Arial" pitchFamily="34" charset="0"/>
                        <a:ea typeface="宋体" pitchFamily="2" charset="-122"/>
                      </a:rPr>
                      <a:t>需求导向</a:t>
                    </a:r>
                    <a:r>
                      <a:rPr lang="zh-CN" altLang="en-US" sz="1600" b="1">
                        <a:solidFill>
                          <a:srgbClr val="CC3300"/>
                        </a:solidFill>
                        <a:latin typeface="Arial" pitchFamily="34" charset="0"/>
                        <a:ea typeface="宋体" pitchFamily="2" charset="-122"/>
                      </a:rPr>
                      <a:t>   </a:t>
                    </a:r>
                    <a:endParaRPr lang="en-US" altLang="zh-CN" sz="1600" b="1">
                      <a:solidFill>
                        <a:srgbClr val="CC3300"/>
                      </a:solidFill>
                      <a:latin typeface="Arial" pitchFamily="34" charset="0"/>
                      <a:ea typeface="宋体" pitchFamily="2" charset="-122"/>
                    </a:endParaRPr>
                  </a:p>
                </p:txBody>
              </p:sp>
              <p:sp>
                <p:nvSpPr>
                  <p:cNvPr id="13339" name="Oval 26"/>
                  <p:cNvSpPr>
                    <a:spLocks noChangeArrowheads="1"/>
                  </p:cNvSpPr>
                  <p:nvPr/>
                </p:nvSpPr>
                <p:spPr bwMode="auto">
                  <a:xfrm>
                    <a:off x="2462" y="630"/>
                    <a:ext cx="617" cy="266"/>
                  </a:xfrm>
                  <a:prstGeom prst="ellipse">
                    <a:avLst/>
                  </a:prstGeom>
                  <a:solidFill>
                    <a:srgbClr val="75BAFF"/>
                  </a:solidFill>
                  <a:ln w="19050" algn="ctr">
                    <a:solidFill>
                      <a:srgbClr val="C0C0C0"/>
                    </a:solidFill>
                    <a:round/>
                    <a:headEnd/>
                    <a:tailEnd/>
                  </a:ln>
                  <a:effectLst>
                    <a:outerShdw dist="35921" dir="2700000" algn="ctr" rotWithShape="0">
                      <a:schemeClr val="bg2"/>
                    </a:outerShdw>
                  </a:effectLst>
                </p:spPr>
                <p:txBody>
                  <a:bodyPr wrap="none" anchor="ctr"/>
                  <a:lstStyle/>
                  <a:p>
                    <a:pPr algn="ctr">
                      <a:defRPr/>
                    </a:pPr>
                    <a:r>
                      <a:rPr lang="zh-CN" altLang="en-US" sz="1600" b="1">
                        <a:solidFill>
                          <a:srgbClr val="CC3300"/>
                        </a:solidFill>
                        <a:latin typeface="Arial" pitchFamily="34" charset="0"/>
                        <a:ea typeface="宋体" pitchFamily="2" charset="-122"/>
                      </a:rPr>
                      <a:t> </a:t>
                    </a:r>
                    <a:r>
                      <a:rPr lang="zh-CN" altLang="en-US" sz="1600" b="1">
                        <a:solidFill>
                          <a:srgbClr val="0033CC"/>
                        </a:solidFill>
                        <a:latin typeface="Arial" pitchFamily="34" charset="0"/>
                        <a:ea typeface="宋体" pitchFamily="2" charset="-122"/>
                      </a:rPr>
                      <a:t>人才核心</a:t>
                    </a:r>
                    <a:r>
                      <a:rPr lang="zh-CN" altLang="en-US" sz="1600" b="1">
                        <a:solidFill>
                          <a:srgbClr val="CC3300"/>
                        </a:solidFill>
                        <a:latin typeface="Arial" pitchFamily="34" charset="0"/>
                        <a:ea typeface="宋体" pitchFamily="2" charset="-122"/>
                      </a:rPr>
                      <a:t>  </a:t>
                    </a:r>
                    <a:endParaRPr lang="en-US" altLang="zh-CN" sz="1600" b="1">
                      <a:solidFill>
                        <a:srgbClr val="CC3300"/>
                      </a:solidFill>
                      <a:latin typeface="Arial" pitchFamily="34" charset="0"/>
                      <a:ea typeface="宋体" pitchFamily="2" charset="-122"/>
                    </a:endParaRPr>
                  </a:p>
                </p:txBody>
              </p:sp>
              <p:sp>
                <p:nvSpPr>
                  <p:cNvPr id="13340" name="Oval 27"/>
                  <p:cNvSpPr>
                    <a:spLocks noChangeArrowheads="1"/>
                  </p:cNvSpPr>
                  <p:nvPr/>
                </p:nvSpPr>
                <p:spPr bwMode="auto">
                  <a:xfrm>
                    <a:off x="3415" y="765"/>
                    <a:ext cx="622" cy="265"/>
                  </a:xfrm>
                  <a:prstGeom prst="ellipse">
                    <a:avLst/>
                  </a:prstGeom>
                  <a:solidFill>
                    <a:srgbClr val="75BAFF"/>
                  </a:solidFill>
                  <a:ln w="19050" algn="ctr">
                    <a:solidFill>
                      <a:srgbClr val="C0C0C0"/>
                    </a:solidFill>
                    <a:round/>
                    <a:headEnd/>
                    <a:tailEnd/>
                  </a:ln>
                  <a:effectLst>
                    <a:outerShdw dist="35921" dir="2700000" algn="ctr" rotWithShape="0">
                      <a:schemeClr val="bg2"/>
                    </a:outerShdw>
                  </a:effectLst>
                </p:spPr>
                <p:txBody>
                  <a:bodyPr wrap="none" anchor="ctr"/>
                  <a:lstStyle/>
                  <a:p>
                    <a:pPr algn="ctr">
                      <a:defRPr/>
                    </a:pPr>
                    <a:r>
                      <a:rPr lang="zh-CN" altLang="en-US" sz="1600" b="1">
                        <a:solidFill>
                          <a:srgbClr val="CC3300"/>
                        </a:solidFill>
                        <a:latin typeface="Arial" pitchFamily="34" charset="0"/>
                        <a:ea typeface="宋体" pitchFamily="2" charset="-122"/>
                      </a:rPr>
                      <a:t> </a:t>
                    </a:r>
                    <a:r>
                      <a:rPr lang="zh-CN" altLang="en-US" sz="1600" b="1">
                        <a:solidFill>
                          <a:srgbClr val="0033CC"/>
                        </a:solidFill>
                        <a:latin typeface="Arial" pitchFamily="34" charset="0"/>
                        <a:ea typeface="宋体" pitchFamily="2" charset="-122"/>
                      </a:rPr>
                      <a:t>项目纽带</a:t>
                    </a:r>
                    <a:r>
                      <a:rPr lang="zh-CN" altLang="en-US" sz="1600" b="1">
                        <a:solidFill>
                          <a:srgbClr val="CC3300"/>
                        </a:solidFill>
                        <a:latin typeface="Arial" pitchFamily="34" charset="0"/>
                        <a:ea typeface="宋体" pitchFamily="2" charset="-122"/>
                      </a:rPr>
                      <a:t>  </a:t>
                    </a:r>
                    <a:endParaRPr lang="en-US" altLang="zh-CN" sz="1600" b="1">
                      <a:solidFill>
                        <a:srgbClr val="CC3300"/>
                      </a:solidFill>
                      <a:latin typeface="Arial" pitchFamily="34" charset="0"/>
                      <a:ea typeface="宋体" pitchFamily="2" charset="-122"/>
                    </a:endParaRPr>
                  </a:p>
                </p:txBody>
              </p:sp>
            </p:grpSp>
            <p:sp>
              <p:nvSpPr>
                <p:cNvPr id="13334" name="Oval 28"/>
                <p:cNvSpPr>
                  <a:spLocks noChangeArrowheads="1"/>
                </p:cNvSpPr>
                <p:nvPr/>
              </p:nvSpPr>
              <p:spPr bwMode="auto">
                <a:xfrm>
                  <a:off x="2380" y="1378"/>
                  <a:ext cx="1264" cy="338"/>
                </a:xfrm>
                <a:prstGeom prst="ellipse">
                  <a:avLst/>
                </a:prstGeom>
                <a:solidFill>
                  <a:srgbClr val="75BAFF"/>
                </a:solidFill>
                <a:ln w="19050" algn="ctr">
                  <a:solidFill>
                    <a:srgbClr val="C0C0C0"/>
                  </a:solidFill>
                  <a:round/>
                  <a:headEnd/>
                  <a:tailEnd/>
                </a:ln>
                <a:effectLst>
                  <a:outerShdw dist="35921" dir="2700000" algn="ctr" rotWithShape="0">
                    <a:schemeClr val="bg2"/>
                  </a:outerShdw>
                </a:effectLst>
              </p:spPr>
              <p:txBody>
                <a:bodyPr wrap="none" anchor="ctr"/>
                <a:lstStyle/>
                <a:p>
                  <a:pPr algn="ctr">
                    <a:defRPr/>
                  </a:pPr>
                  <a:r>
                    <a:rPr lang="zh-CN" altLang="en-US" sz="1600" b="1">
                      <a:solidFill>
                        <a:srgbClr val="0033CC"/>
                      </a:solidFill>
                      <a:latin typeface="Arial" pitchFamily="34" charset="0"/>
                      <a:ea typeface="宋体" pitchFamily="2" charset="-122"/>
                    </a:rPr>
                    <a:t>  机制创新驱动  </a:t>
                  </a:r>
                  <a:endParaRPr lang="en-US" altLang="zh-CN" sz="1600" b="1">
                    <a:solidFill>
                      <a:srgbClr val="0033CC"/>
                    </a:solidFill>
                    <a:latin typeface="Arial" pitchFamily="34" charset="0"/>
                    <a:ea typeface="宋体" pitchFamily="2" charset="-122"/>
                  </a:endParaRPr>
                </a:p>
              </p:txBody>
            </p:sp>
          </p:grpSp>
          <p:sp>
            <p:nvSpPr>
              <p:cNvPr id="13330" name="Rectangle 33"/>
              <p:cNvSpPr>
                <a:spLocks noChangeArrowheads="1"/>
              </p:cNvSpPr>
              <p:nvPr/>
            </p:nvSpPr>
            <p:spPr bwMode="auto">
              <a:xfrm>
                <a:off x="4495809" y="2590800"/>
                <a:ext cx="2114560" cy="479425"/>
              </a:xfrm>
              <a:prstGeom prst="rect">
                <a:avLst/>
              </a:prstGeom>
              <a:solidFill>
                <a:srgbClr val="75BAFF"/>
              </a:solidFill>
              <a:ln w="19050" algn="ctr">
                <a:solidFill>
                  <a:srgbClr val="C0C0C0"/>
                </a:solidFill>
                <a:miter lim="800000"/>
                <a:headEnd/>
                <a:tailEnd/>
              </a:ln>
              <a:effectLst>
                <a:outerShdw dist="35921" dir="2700000" algn="ctr" rotWithShape="0">
                  <a:schemeClr val="bg2"/>
                </a:outerShdw>
              </a:effectLst>
            </p:spPr>
            <p:txBody>
              <a:bodyPr wrap="none" anchor="ctr"/>
              <a:lstStyle/>
              <a:p>
                <a:pPr marL="174625" indent="-174625" algn="ctr">
                  <a:defRPr/>
                </a:pPr>
                <a:r>
                  <a:rPr lang="zh-CN" altLang="en-US" sz="1600" b="1" dirty="0">
                    <a:solidFill>
                      <a:srgbClr val="0033CC"/>
                    </a:solidFill>
                    <a:latin typeface="Arial" pitchFamily="34" charset="0"/>
                    <a:ea typeface="宋体" pitchFamily="2" charset="-122"/>
                  </a:rPr>
                  <a:t>人才、设备、资金</a:t>
                </a:r>
                <a:r>
                  <a:rPr lang="zh-CN" altLang="en-US" b="1" dirty="0">
                    <a:solidFill>
                      <a:srgbClr val="FF0000"/>
                    </a:solidFill>
                    <a:latin typeface="Arial" pitchFamily="34" charset="0"/>
                    <a:ea typeface="宋体" pitchFamily="2" charset="-122"/>
                  </a:rPr>
                  <a:t> </a:t>
                </a:r>
              </a:p>
            </p:txBody>
          </p:sp>
          <p:sp>
            <p:nvSpPr>
              <p:cNvPr id="21522" name="Rectangle 34"/>
              <p:cNvSpPr>
                <a:spLocks noChangeArrowheads="1"/>
              </p:cNvSpPr>
              <p:nvPr/>
            </p:nvSpPr>
            <p:spPr bwMode="auto">
              <a:xfrm>
                <a:off x="5715000" y="4419600"/>
                <a:ext cx="2590800" cy="584775"/>
              </a:xfrm>
              <a:prstGeom prst="rect">
                <a:avLst/>
              </a:prstGeom>
              <a:noFill/>
              <a:ln w="38100" algn="ctr">
                <a:solidFill>
                  <a:srgbClr val="0033CC"/>
                </a:solidFill>
                <a:prstDash val="sysDot"/>
                <a:miter lim="800000"/>
                <a:headEnd/>
                <a:tailEnd/>
              </a:ln>
            </p:spPr>
            <p:txBody>
              <a:bodyPr lIns="36000" rIns="36000" anchor="ctr">
                <a:spAutoFit/>
              </a:bodyPr>
              <a:lstStyle/>
              <a:p>
                <a:pPr marL="174625" indent="-174625" algn="ctr">
                  <a:buClr>
                    <a:srgbClr val="CC0000"/>
                  </a:buClr>
                  <a:buSzPct val="100000"/>
                </a:pPr>
                <a:r>
                  <a:rPr lang="zh-CN" altLang="en-US" sz="1600" b="1">
                    <a:solidFill>
                      <a:srgbClr val="0033CC"/>
                    </a:solidFill>
                  </a:rPr>
                  <a:t>产出一批创新成果</a:t>
                </a:r>
                <a:endParaRPr lang="en-US" altLang="zh-CN" sz="1600" b="1">
                  <a:solidFill>
                    <a:srgbClr val="0033CC"/>
                  </a:solidFill>
                </a:endParaRPr>
              </a:p>
              <a:p>
                <a:pPr marL="174625" indent="-174625" algn="ctr">
                  <a:buClr>
                    <a:srgbClr val="CC0000"/>
                  </a:buClr>
                  <a:buSzPct val="100000"/>
                </a:pPr>
                <a:r>
                  <a:rPr lang="zh-CN" altLang="en-US" sz="1600" b="1">
                    <a:solidFill>
                      <a:srgbClr val="0033CC"/>
                    </a:solidFill>
                  </a:rPr>
                  <a:t>建成行业的核心技术平台</a:t>
                </a:r>
              </a:p>
            </p:txBody>
          </p:sp>
          <p:sp>
            <p:nvSpPr>
              <p:cNvPr id="13332" name="Rectangle 26"/>
              <p:cNvSpPr>
                <a:spLocks noChangeArrowheads="1"/>
              </p:cNvSpPr>
              <p:nvPr/>
            </p:nvSpPr>
            <p:spPr bwMode="auto">
              <a:xfrm>
                <a:off x="2743200" y="3429000"/>
                <a:ext cx="2667013" cy="685800"/>
              </a:xfrm>
              <a:prstGeom prst="rect">
                <a:avLst/>
              </a:prstGeom>
              <a:solidFill>
                <a:srgbClr val="75BAFF"/>
              </a:solidFill>
              <a:ln w="19050" algn="ctr">
                <a:solidFill>
                  <a:srgbClr val="C0C0C0"/>
                </a:solidFill>
                <a:miter lim="800000"/>
                <a:headEnd/>
                <a:tailEnd/>
              </a:ln>
              <a:effectLst>
                <a:outerShdw dist="35921" dir="2700000" algn="ctr" rotWithShape="0">
                  <a:schemeClr val="bg2"/>
                </a:outerShdw>
              </a:effectLst>
            </p:spPr>
            <p:txBody>
              <a:bodyPr wrap="none" anchor="ctr"/>
              <a:lstStyle/>
              <a:p>
                <a:pPr marL="174625" indent="-174625" algn="ctr">
                  <a:lnSpc>
                    <a:spcPct val="115000"/>
                  </a:lnSpc>
                  <a:buClr>
                    <a:srgbClr val="CC3300"/>
                  </a:buClr>
                  <a:buSzPct val="120000"/>
                  <a:buFont typeface="Wingdings" pitchFamily="2" charset="2"/>
                  <a:buNone/>
                  <a:defRPr/>
                </a:pPr>
                <a:endParaRPr lang="en-US" altLang="zh-CN" sz="1400" b="1" dirty="0">
                  <a:solidFill>
                    <a:srgbClr val="FFFF00"/>
                  </a:solidFill>
                  <a:latin typeface="Arial" pitchFamily="34" charset="0"/>
                  <a:ea typeface="宋体" pitchFamily="2" charset="-122"/>
                </a:endParaRPr>
              </a:p>
              <a:p>
                <a:pPr marL="174625" indent="-174625" algn="ctr">
                  <a:lnSpc>
                    <a:spcPct val="115000"/>
                  </a:lnSpc>
                  <a:buClr>
                    <a:srgbClr val="CC3300"/>
                  </a:buClr>
                  <a:buSzPct val="120000"/>
                  <a:buFont typeface="Wingdings" pitchFamily="2" charset="2"/>
                  <a:buNone/>
                  <a:defRPr/>
                </a:pPr>
                <a:endParaRPr lang="en-US" altLang="zh-CN" sz="1400" b="1" dirty="0">
                  <a:solidFill>
                    <a:srgbClr val="FFFF00"/>
                  </a:solidFill>
                  <a:latin typeface="Arial" pitchFamily="34" charset="0"/>
                  <a:ea typeface="宋体" pitchFamily="2" charset="-122"/>
                </a:endParaRPr>
              </a:p>
              <a:p>
                <a:pPr marL="174625" indent="-174625" algn="ctr">
                  <a:lnSpc>
                    <a:spcPct val="115000"/>
                  </a:lnSpc>
                  <a:buClr>
                    <a:srgbClr val="CC3300"/>
                  </a:buClr>
                  <a:buSzPct val="100000"/>
                  <a:defRPr/>
                </a:pPr>
                <a:r>
                  <a:rPr lang="zh-CN" altLang="en-US" sz="1600" b="1" dirty="0">
                    <a:solidFill>
                      <a:srgbClr val="0033CC"/>
                    </a:solidFill>
                    <a:latin typeface="Arial" pitchFamily="34" charset="0"/>
                    <a:ea typeface="宋体" pitchFamily="2" charset="-122"/>
                  </a:rPr>
                  <a:t>方剂药效物质基础研究技术  </a:t>
                </a:r>
                <a:endParaRPr lang="en-US" altLang="zh-CN" sz="1600" b="1" dirty="0">
                  <a:solidFill>
                    <a:srgbClr val="0033CC"/>
                  </a:solidFill>
                  <a:latin typeface="Arial" pitchFamily="34" charset="0"/>
                  <a:ea typeface="宋体" pitchFamily="2" charset="-122"/>
                </a:endParaRPr>
              </a:p>
              <a:p>
                <a:pPr marL="174625" indent="-174625" algn="ctr">
                  <a:lnSpc>
                    <a:spcPct val="115000"/>
                  </a:lnSpc>
                  <a:buClr>
                    <a:srgbClr val="CC3300"/>
                  </a:buClr>
                  <a:buSzPct val="100000"/>
                  <a:defRPr/>
                </a:pPr>
                <a:r>
                  <a:rPr lang="zh-CN" altLang="en-US" sz="1600" b="1" dirty="0">
                    <a:solidFill>
                      <a:srgbClr val="0033CC"/>
                    </a:solidFill>
                    <a:latin typeface="Arial" pitchFamily="34" charset="0"/>
                    <a:ea typeface="宋体" pitchFamily="2" charset="-122"/>
                  </a:rPr>
                  <a:t>质量控制标准化研究技术</a:t>
                </a:r>
                <a:endParaRPr lang="en-US" altLang="zh-CN" sz="1600" b="1" dirty="0">
                  <a:solidFill>
                    <a:srgbClr val="0033CC"/>
                  </a:solidFill>
                  <a:latin typeface="Arial" pitchFamily="34" charset="0"/>
                  <a:ea typeface="宋体" pitchFamily="2" charset="-122"/>
                </a:endParaRPr>
              </a:p>
              <a:p>
                <a:pPr marL="174625" indent="-174625" algn="ctr">
                  <a:lnSpc>
                    <a:spcPct val="115000"/>
                  </a:lnSpc>
                  <a:buClr>
                    <a:srgbClr val="CC3300"/>
                  </a:buClr>
                  <a:buSzPct val="120000"/>
                  <a:buFont typeface="Wingdings" pitchFamily="2" charset="2"/>
                  <a:buNone/>
                  <a:defRPr/>
                </a:pPr>
                <a:endParaRPr lang="en-US" altLang="zh-CN" sz="1400" b="1" dirty="0">
                  <a:solidFill>
                    <a:srgbClr val="FFFF00"/>
                  </a:solidFill>
                  <a:latin typeface="Arial" pitchFamily="34" charset="0"/>
                  <a:ea typeface="宋体" pitchFamily="2" charset="-122"/>
                </a:endParaRPr>
              </a:p>
              <a:p>
                <a:pPr marL="174625" indent="-174625" algn="ctr">
                  <a:buFont typeface="Wingdings" pitchFamily="2" charset="2"/>
                  <a:buNone/>
                  <a:defRPr/>
                </a:pPr>
                <a:endParaRPr lang="zh-CN" altLang="en-US" sz="1600" b="1" dirty="0">
                  <a:solidFill>
                    <a:srgbClr val="0033CC"/>
                  </a:solidFill>
                  <a:latin typeface="Arial" pitchFamily="34" charset="0"/>
                  <a:ea typeface="宋体" pitchFamily="2" charset="-122"/>
                </a:endParaRPr>
              </a:p>
            </p:txBody>
          </p:sp>
        </p:grpSp>
        <p:sp>
          <p:nvSpPr>
            <p:cNvPr id="13325" name="Rectangle 26"/>
            <p:cNvSpPr>
              <a:spLocks noChangeArrowheads="1"/>
            </p:cNvSpPr>
            <p:nvPr/>
          </p:nvSpPr>
          <p:spPr bwMode="auto">
            <a:xfrm>
              <a:off x="5715014" y="3429000"/>
              <a:ext cx="2667013" cy="762000"/>
            </a:xfrm>
            <a:prstGeom prst="rect">
              <a:avLst/>
            </a:prstGeom>
            <a:solidFill>
              <a:srgbClr val="75BAFF"/>
            </a:solidFill>
            <a:ln w="19050" algn="ctr">
              <a:solidFill>
                <a:srgbClr val="C0C0C0"/>
              </a:solidFill>
              <a:miter lim="800000"/>
              <a:headEnd/>
              <a:tailEnd/>
            </a:ln>
            <a:effectLst>
              <a:outerShdw dist="35921" dir="2700000" algn="ctr" rotWithShape="0">
                <a:schemeClr val="bg2"/>
              </a:outerShdw>
            </a:effectLst>
          </p:spPr>
          <p:txBody>
            <a:bodyPr wrap="none" anchor="ctr"/>
            <a:lstStyle/>
            <a:p>
              <a:pPr marL="174625" indent="-174625" algn="ctr">
                <a:lnSpc>
                  <a:spcPct val="115000"/>
                </a:lnSpc>
                <a:buClr>
                  <a:srgbClr val="CC3300"/>
                </a:buClr>
                <a:buSzPct val="120000"/>
                <a:buFont typeface="Wingdings" pitchFamily="2" charset="2"/>
                <a:buNone/>
                <a:defRPr/>
              </a:pPr>
              <a:endParaRPr lang="en-US" altLang="zh-CN" sz="1400" b="1" dirty="0">
                <a:solidFill>
                  <a:srgbClr val="FFFF00"/>
                </a:solidFill>
                <a:latin typeface="Arial" pitchFamily="34" charset="0"/>
                <a:ea typeface="宋体" pitchFamily="2" charset="-122"/>
              </a:endParaRPr>
            </a:p>
            <a:p>
              <a:pPr marL="174625" indent="-174625" algn="ctr">
                <a:lnSpc>
                  <a:spcPct val="115000"/>
                </a:lnSpc>
                <a:buClr>
                  <a:srgbClr val="CC3300"/>
                </a:buClr>
                <a:buSzPct val="120000"/>
                <a:buFont typeface="Wingdings" pitchFamily="2" charset="2"/>
                <a:buNone/>
                <a:defRPr/>
              </a:pPr>
              <a:endParaRPr lang="en-US" altLang="zh-CN" sz="1400" b="1" dirty="0">
                <a:solidFill>
                  <a:srgbClr val="FFFF00"/>
                </a:solidFill>
                <a:latin typeface="Arial" pitchFamily="34" charset="0"/>
                <a:ea typeface="宋体" pitchFamily="2" charset="-122"/>
              </a:endParaRPr>
            </a:p>
            <a:p>
              <a:pPr marL="174625" indent="-174625" algn="ctr">
                <a:lnSpc>
                  <a:spcPct val="115000"/>
                </a:lnSpc>
                <a:buClr>
                  <a:srgbClr val="CC3300"/>
                </a:buClr>
                <a:buSzPct val="100000"/>
                <a:defRPr/>
              </a:pPr>
              <a:r>
                <a:rPr lang="zh-CN" altLang="en-US" sz="1600" b="1" dirty="0">
                  <a:solidFill>
                    <a:srgbClr val="0033CC"/>
                  </a:solidFill>
                  <a:latin typeface="Arial" pitchFamily="34" charset="0"/>
                  <a:ea typeface="宋体" pitchFamily="2" charset="-122"/>
                </a:rPr>
                <a:t>中药方剂临床评价技术</a:t>
              </a:r>
              <a:endParaRPr lang="en-US" altLang="zh-CN" sz="1600" b="1" dirty="0">
                <a:solidFill>
                  <a:srgbClr val="0033CC"/>
                </a:solidFill>
                <a:latin typeface="Arial" pitchFamily="34" charset="0"/>
                <a:ea typeface="宋体" pitchFamily="2" charset="-122"/>
              </a:endParaRPr>
            </a:p>
            <a:p>
              <a:pPr marL="174625" indent="-174625" algn="ctr">
                <a:lnSpc>
                  <a:spcPct val="115000"/>
                </a:lnSpc>
                <a:buClr>
                  <a:srgbClr val="CC3300"/>
                </a:buClr>
                <a:buSzPct val="100000"/>
                <a:defRPr/>
              </a:pPr>
              <a:r>
                <a:rPr lang="zh-CN" altLang="en-US" sz="1600" b="1" dirty="0">
                  <a:solidFill>
                    <a:srgbClr val="0033CC"/>
                  </a:solidFill>
                  <a:latin typeface="Arial" pitchFamily="34" charset="0"/>
                  <a:ea typeface="宋体" pitchFamily="2" charset="-122"/>
                </a:rPr>
                <a:t>高通量筛选技术</a:t>
              </a:r>
            </a:p>
            <a:p>
              <a:pPr marL="174625" indent="-174625" algn="ctr">
                <a:lnSpc>
                  <a:spcPct val="115000"/>
                </a:lnSpc>
                <a:buClr>
                  <a:srgbClr val="CC3300"/>
                </a:buClr>
                <a:buSzPct val="120000"/>
                <a:buFont typeface="Wingdings" pitchFamily="2" charset="2"/>
                <a:buNone/>
                <a:defRPr/>
              </a:pPr>
              <a:endParaRPr lang="en-US" altLang="zh-CN" sz="1400" b="1" dirty="0">
                <a:solidFill>
                  <a:srgbClr val="FFFF00"/>
                </a:solidFill>
                <a:latin typeface="Arial" pitchFamily="34" charset="0"/>
                <a:ea typeface="宋体" pitchFamily="2" charset="-122"/>
              </a:endParaRPr>
            </a:p>
            <a:p>
              <a:pPr marL="174625" indent="-174625" algn="ctr">
                <a:buFont typeface="Wingdings" pitchFamily="2" charset="2"/>
                <a:buNone/>
                <a:defRPr/>
              </a:pPr>
              <a:endParaRPr lang="zh-CN" altLang="en-US" sz="1600" b="1" dirty="0">
                <a:solidFill>
                  <a:srgbClr val="0033CC"/>
                </a:solidFill>
                <a:latin typeface="Arial" pitchFamily="34" charset="0"/>
                <a:ea typeface="宋体" pitchFamily="2" charset="-122"/>
              </a:endParaRPr>
            </a:p>
          </p:txBody>
        </p:sp>
      </p:grpSp>
      <p:sp>
        <p:nvSpPr>
          <p:cNvPr id="28" name="TextBox 27"/>
          <p:cNvSpPr txBox="1"/>
          <p:nvPr/>
        </p:nvSpPr>
        <p:spPr>
          <a:xfrm>
            <a:off x="412750" y="5911850"/>
            <a:ext cx="2133600" cy="400050"/>
          </a:xfrm>
          <a:prstGeom prst="rect">
            <a:avLst/>
          </a:prstGeom>
          <a:noFill/>
        </p:spPr>
        <p:txBody>
          <a:bodyPr>
            <a:spAutoFit/>
          </a:bodyPr>
          <a:lstStyle/>
          <a:p>
            <a:pPr>
              <a:defRPr/>
            </a:pPr>
            <a:r>
              <a:rPr lang="zh-CN" altLang="en-US" sz="2000" b="1" dirty="0">
                <a:solidFill>
                  <a:srgbClr val="CC0000"/>
                </a:solidFill>
                <a:effectLst>
                  <a:outerShdw blurRad="38100" dist="38100" dir="2700000" algn="tl">
                    <a:srgbClr val="C0C0C0"/>
                  </a:outerShdw>
                </a:effectLst>
                <a:latin typeface="Arial" pitchFamily="34" charset="0"/>
                <a:ea typeface="宋体" pitchFamily="2" charset="-122"/>
              </a:rPr>
              <a:t>达到一个目的</a:t>
            </a:r>
          </a:p>
        </p:txBody>
      </p:sp>
      <p:sp>
        <p:nvSpPr>
          <p:cNvPr id="21513" name="Rectangle 7"/>
          <p:cNvSpPr>
            <a:spLocks noChangeArrowheads="1"/>
          </p:cNvSpPr>
          <p:nvPr/>
        </p:nvSpPr>
        <p:spPr bwMode="auto">
          <a:xfrm>
            <a:off x="0" y="928688"/>
            <a:ext cx="9144000" cy="71437"/>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
        <p:nvSpPr>
          <p:cNvPr id="21514" name="Text Box 3"/>
          <p:cNvSpPr txBox="1">
            <a:spLocks noChangeArrowheads="1"/>
          </p:cNvSpPr>
          <p:nvPr/>
        </p:nvSpPr>
        <p:spPr bwMode="gray">
          <a:xfrm>
            <a:off x="768350" y="285750"/>
            <a:ext cx="6303963" cy="646113"/>
          </a:xfrm>
          <a:prstGeom prst="rect">
            <a:avLst/>
          </a:prstGeom>
          <a:noFill/>
          <a:ln w="9525">
            <a:noFill/>
            <a:miter lim="800000"/>
            <a:headEnd/>
            <a:tailEnd/>
          </a:ln>
        </p:spPr>
        <p:txBody>
          <a:bodyPr>
            <a:spAutoFit/>
          </a:bodyPr>
          <a:lstStyle/>
          <a:p>
            <a:pPr eaLnBrk="0" hangingPunct="0"/>
            <a:r>
              <a:rPr lang="en-US" altLang="zh-CN" sz="3600" b="1">
                <a:solidFill>
                  <a:srgbClr val="000066"/>
                </a:solidFill>
                <a:ea typeface="黑体" pitchFamily="49" charset="-122"/>
              </a:rPr>
              <a:t>1.2 </a:t>
            </a:r>
            <a:r>
              <a:rPr lang="zh-CN" altLang="en-US" sz="3600" b="1">
                <a:solidFill>
                  <a:srgbClr val="000066"/>
                </a:solidFill>
                <a:ea typeface="黑体" pitchFamily="49" charset="-122"/>
              </a:rPr>
              <a:t>总体定位</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1537"/>
                                        </p:tgtEl>
                                        <p:attrNameLst>
                                          <p:attrName>style.visibility</p:attrName>
                                        </p:attrNameLst>
                                      </p:cBhvr>
                                      <p:to>
                                        <p:strVal val="visible"/>
                                      </p:to>
                                    </p:set>
                                    <p:animEffect transition="in" filter="blinds(horizontal)">
                                      <p:cBhvr>
                                        <p:cTn id="19" dur="500"/>
                                        <p:tgtEl>
                                          <p:spTgt spid="2153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1539"/>
                                        </p:tgtEl>
                                        <p:attrNameLst>
                                          <p:attrName>style.visibility</p:attrName>
                                        </p:attrNameLst>
                                      </p:cBhvr>
                                      <p:to>
                                        <p:strVal val="visible"/>
                                      </p:to>
                                    </p:set>
                                    <p:animEffect transition="in" filter="blinds(horizontal)">
                                      <p:cBhvr>
                                        <p:cTn id="24" dur="500"/>
                                        <p:tgtEl>
                                          <p:spTgt spid="2153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linds(horizontal)">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5" grpId="0"/>
      <p:bldP spid="21536" grpId="0"/>
      <p:bldP spid="21537" grpId="0"/>
      <p:bldP spid="21539"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1"/>
          </p:nvPr>
        </p:nvSpPr>
        <p:spPr>
          <a:xfrm>
            <a:off x="0" y="1484313"/>
            <a:ext cx="9144000" cy="3240087"/>
          </a:xfrm>
          <a:gradFill rotWithShape="1">
            <a:gsLst>
              <a:gs pos="0">
                <a:srgbClr val="5E1800"/>
              </a:gs>
              <a:gs pos="50000">
                <a:srgbClr val="CC3300"/>
              </a:gs>
              <a:gs pos="100000">
                <a:srgbClr val="5E1800"/>
              </a:gs>
            </a:gsLst>
            <a:lin ang="5400000" scaled="1"/>
          </a:gradFill>
          <a:ln>
            <a:solidFill>
              <a:srgbClr val="CC3300"/>
            </a:solidFill>
          </a:ln>
        </p:spPr>
        <p:txBody>
          <a:bodyPr/>
          <a:lstStyle/>
          <a:p>
            <a:pPr algn="ctr" eaLnBrk="1" hangingPunct="1">
              <a:lnSpc>
                <a:spcPct val="120000"/>
              </a:lnSpc>
              <a:spcBef>
                <a:spcPct val="50000"/>
              </a:spcBef>
              <a:buFontTx/>
              <a:buNone/>
            </a:pPr>
            <a:endParaRPr lang="en-US" altLang="zh-CN" sz="1200" b="1" smtClean="0">
              <a:solidFill>
                <a:schemeClr val="accent2"/>
              </a:solidFill>
              <a:ea typeface="黑体" pitchFamily="49" charset="-122"/>
            </a:endParaRPr>
          </a:p>
          <a:p>
            <a:pPr algn="ctr" eaLnBrk="1" hangingPunct="1">
              <a:lnSpc>
                <a:spcPct val="120000"/>
              </a:lnSpc>
              <a:spcBef>
                <a:spcPct val="50000"/>
              </a:spcBef>
              <a:buFontTx/>
              <a:buNone/>
            </a:pPr>
            <a:endParaRPr lang="en-US" altLang="zh-CN" sz="1600" b="1" smtClean="0">
              <a:solidFill>
                <a:schemeClr val="bg1"/>
              </a:solidFill>
              <a:ea typeface="黑体" pitchFamily="49" charset="-122"/>
            </a:endParaRPr>
          </a:p>
          <a:p>
            <a:pPr algn="ctr" eaLnBrk="1" hangingPunct="1">
              <a:lnSpc>
                <a:spcPct val="120000"/>
              </a:lnSpc>
              <a:spcBef>
                <a:spcPct val="50000"/>
              </a:spcBef>
              <a:buFontTx/>
              <a:buNone/>
            </a:pPr>
            <a:r>
              <a:rPr lang="zh-CN" altLang="en-US" sz="4800" b="1" smtClean="0">
                <a:solidFill>
                  <a:schemeClr val="bg1"/>
                </a:solidFill>
                <a:ea typeface="黑体" pitchFamily="49" charset="-122"/>
              </a:rPr>
              <a:t>二  研究方向与团队建设</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ChangeArrowheads="1"/>
          </p:cNvSpPr>
          <p:nvPr/>
        </p:nvSpPr>
        <p:spPr bwMode="auto">
          <a:xfrm>
            <a:off x="0" y="928688"/>
            <a:ext cx="9144000" cy="71437"/>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zh-CN" altLang="zh-CN">
              <a:latin typeface="Calibri" pitchFamily="34" charset="0"/>
            </a:endParaRPr>
          </a:p>
        </p:txBody>
      </p:sp>
      <p:sp>
        <p:nvSpPr>
          <p:cNvPr id="24578" name="Text Box 3"/>
          <p:cNvSpPr txBox="1">
            <a:spLocks noChangeArrowheads="1"/>
          </p:cNvSpPr>
          <p:nvPr/>
        </p:nvSpPr>
        <p:spPr bwMode="gray">
          <a:xfrm>
            <a:off x="768350" y="285750"/>
            <a:ext cx="6303963" cy="646113"/>
          </a:xfrm>
          <a:prstGeom prst="rect">
            <a:avLst/>
          </a:prstGeom>
          <a:noFill/>
          <a:ln w="9525">
            <a:noFill/>
            <a:miter lim="800000"/>
            <a:headEnd/>
            <a:tailEnd/>
          </a:ln>
        </p:spPr>
        <p:txBody>
          <a:bodyPr>
            <a:spAutoFit/>
          </a:bodyPr>
          <a:lstStyle/>
          <a:p>
            <a:pPr eaLnBrk="0" hangingPunct="0"/>
            <a:r>
              <a:rPr lang="en-US" altLang="zh-CN" sz="3600" b="1">
                <a:solidFill>
                  <a:srgbClr val="000066"/>
                </a:solidFill>
                <a:ea typeface="黑体" pitchFamily="49" charset="-122"/>
              </a:rPr>
              <a:t>2.1 </a:t>
            </a:r>
            <a:r>
              <a:rPr lang="zh-CN" altLang="en-US" sz="3600" b="1">
                <a:solidFill>
                  <a:srgbClr val="000066"/>
                </a:solidFill>
                <a:ea typeface="黑体" pitchFamily="49" charset="-122"/>
              </a:rPr>
              <a:t>研究方向</a:t>
            </a:r>
          </a:p>
        </p:txBody>
      </p:sp>
      <p:sp>
        <p:nvSpPr>
          <p:cNvPr id="36" name="Rectangle 3"/>
          <p:cNvSpPr>
            <a:spLocks noChangeArrowheads="1"/>
          </p:cNvSpPr>
          <p:nvPr/>
        </p:nvSpPr>
        <p:spPr bwMode="ltGray">
          <a:xfrm>
            <a:off x="214313" y="1928813"/>
            <a:ext cx="3860800" cy="1617662"/>
          </a:xfrm>
          <a:prstGeom prst="rect">
            <a:avLst/>
          </a:prstGeom>
          <a:gradFill rotWithShape="1">
            <a:gsLst>
              <a:gs pos="0">
                <a:schemeClr val="accent2"/>
              </a:gs>
              <a:gs pos="100000">
                <a:schemeClr val="accent2">
                  <a:gamma/>
                  <a:shade val="46275"/>
                  <a:invGamma/>
                </a:schemeClr>
              </a:gs>
            </a:gsLst>
            <a:lin ang="5400000" scaled="1"/>
          </a:gradFill>
          <a:ln w="9525">
            <a:noFill/>
            <a:miter lim="800000"/>
            <a:headEnd/>
            <a:tailEnd/>
          </a:ln>
          <a:effectLst/>
          <a:scene3d>
            <a:camera prst="legacyPerspectiveBottom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defRPr/>
            </a:pPr>
            <a:endParaRPr lang="zh-CN" altLang="en-US">
              <a:latin typeface="Arial" pitchFamily="34" charset="0"/>
              <a:ea typeface="宋体" pitchFamily="2" charset="-122"/>
            </a:endParaRPr>
          </a:p>
        </p:txBody>
      </p:sp>
      <p:sp>
        <p:nvSpPr>
          <p:cNvPr id="38" name="Rectangle 5"/>
          <p:cNvSpPr>
            <a:spLocks noChangeArrowheads="1"/>
          </p:cNvSpPr>
          <p:nvPr/>
        </p:nvSpPr>
        <p:spPr bwMode="gray">
          <a:xfrm>
            <a:off x="4814888" y="1928813"/>
            <a:ext cx="4186237" cy="1612900"/>
          </a:xfrm>
          <a:prstGeom prst="rect">
            <a:avLst/>
          </a:prstGeom>
          <a:gradFill rotWithShape="1">
            <a:gsLst>
              <a:gs pos="0">
                <a:schemeClr val="folHlink"/>
              </a:gs>
              <a:gs pos="100000">
                <a:schemeClr val="folHlink">
                  <a:gamma/>
                  <a:shade val="46275"/>
                  <a:invGamma/>
                </a:schemeClr>
              </a:gs>
            </a:gsLst>
            <a:lin ang="5400000" scaled="1"/>
          </a:gradFill>
          <a:ln w="9525">
            <a:noFill/>
            <a:miter lim="800000"/>
            <a:headEnd/>
            <a:tailEnd/>
          </a:ln>
          <a:effectLst/>
          <a:scene3d>
            <a:camera prst="legacyPerspectiveBottomLef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defRPr/>
            </a:pPr>
            <a:endParaRPr lang="zh-CN" altLang="en-US">
              <a:latin typeface="Arial" pitchFamily="34" charset="0"/>
              <a:ea typeface="宋体" pitchFamily="2" charset="-122"/>
            </a:endParaRPr>
          </a:p>
        </p:txBody>
      </p:sp>
      <p:sp>
        <p:nvSpPr>
          <p:cNvPr id="40" name="Rectangle 7"/>
          <p:cNvSpPr>
            <a:spLocks noChangeArrowheads="1"/>
          </p:cNvSpPr>
          <p:nvPr/>
        </p:nvSpPr>
        <p:spPr bwMode="gray">
          <a:xfrm>
            <a:off x="214313" y="4406900"/>
            <a:ext cx="3859212" cy="1736725"/>
          </a:xfrm>
          <a:prstGeom prst="rect">
            <a:avLst/>
          </a:prstGeom>
          <a:gradFill rotWithShape="1">
            <a:gsLst>
              <a:gs pos="0">
                <a:schemeClr val="accent1">
                  <a:gamma/>
                  <a:shade val="46275"/>
                  <a:invGamma/>
                </a:schemeClr>
              </a:gs>
              <a:gs pos="100000">
                <a:schemeClr val="accent1"/>
              </a:gs>
            </a:gsLst>
            <a:lin ang="5400000" scaled="1"/>
          </a:gradFill>
          <a:ln w="9525">
            <a:noFill/>
            <a:miter lim="800000"/>
            <a:headEnd/>
            <a:tailEnd/>
          </a:ln>
          <a:effectLst/>
          <a:scene3d>
            <a:camera prst="legacyPerspectiv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zh-CN" altLang="en-US">
              <a:latin typeface="Arial" pitchFamily="34" charset="0"/>
              <a:ea typeface="宋体" pitchFamily="2" charset="-122"/>
            </a:endParaRPr>
          </a:p>
        </p:txBody>
      </p:sp>
      <p:sp>
        <p:nvSpPr>
          <p:cNvPr id="42" name="Rectangle 9"/>
          <p:cNvSpPr>
            <a:spLocks noChangeArrowheads="1"/>
          </p:cNvSpPr>
          <p:nvPr/>
        </p:nvSpPr>
        <p:spPr bwMode="gray">
          <a:xfrm>
            <a:off x="4819650" y="4408488"/>
            <a:ext cx="4110038" cy="1735137"/>
          </a:xfrm>
          <a:prstGeom prst="rect">
            <a:avLst/>
          </a:prstGeom>
          <a:gradFill rotWithShape="1">
            <a:gsLst>
              <a:gs pos="0">
                <a:schemeClr val="hlink">
                  <a:gamma/>
                  <a:shade val="46275"/>
                  <a:invGamma/>
                </a:schemeClr>
              </a:gs>
              <a:gs pos="100000">
                <a:schemeClr val="hlink"/>
              </a:gs>
            </a:gsLst>
            <a:lin ang="5400000" scaled="1"/>
          </a:gradFill>
          <a:ln w="9525">
            <a:noFill/>
            <a:miter lim="800000"/>
            <a:headEnd/>
            <a:tailEnd/>
          </a:ln>
          <a:effectLst/>
          <a:scene3d>
            <a:camera prst="legacyPerspectiveTopLeft"/>
            <a:lightRig rig="legacyFlat3" dir="b"/>
          </a:scene3d>
          <a:sp3d extrusionH="430200" prstMaterial="legacyMatte">
            <a:bevelT w="13500" h="13500" prst="angle"/>
            <a:bevelB w="13500" h="13500" prst="angle"/>
            <a:extrusionClr>
              <a:schemeClr val="hlink"/>
            </a:extrusionClr>
          </a:sp3d>
        </p:spPr>
        <p:txBody>
          <a:bodyPr wrap="none" anchor="ctr">
            <a:flatTx/>
          </a:bodyPr>
          <a:lstStyle/>
          <a:p>
            <a:pPr>
              <a:defRPr/>
            </a:pPr>
            <a:endParaRPr lang="zh-CN" altLang="en-US">
              <a:latin typeface="Arial" pitchFamily="34" charset="0"/>
              <a:ea typeface="宋体" pitchFamily="2" charset="-122"/>
            </a:endParaRPr>
          </a:p>
        </p:txBody>
      </p:sp>
      <p:sp>
        <p:nvSpPr>
          <p:cNvPr id="45" name="Text Box 12"/>
          <p:cNvSpPr txBox="1">
            <a:spLocks noChangeArrowheads="1"/>
          </p:cNvSpPr>
          <p:nvPr/>
        </p:nvSpPr>
        <p:spPr bwMode="gray">
          <a:xfrm>
            <a:off x="357188" y="1857375"/>
            <a:ext cx="3643312" cy="1531938"/>
          </a:xfrm>
          <a:prstGeom prst="rect">
            <a:avLst/>
          </a:prstGeom>
          <a:noFill/>
          <a:ln w="9525" algn="ctr">
            <a:noFill/>
            <a:miter lim="800000"/>
            <a:headEnd/>
            <a:tailEnd/>
          </a:ln>
        </p:spPr>
        <p:txBody>
          <a:bodyPr>
            <a:spAutoFit/>
          </a:bodyPr>
          <a:lstStyle/>
          <a:p>
            <a:pPr eaLnBrk="0" hangingPunct="0">
              <a:lnSpc>
                <a:spcPct val="130000"/>
              </a:lnSpc>
            </a:pPr>
            <a:r>
              <a:rPr lang="zh-CN" altLang="en-US" sz="2400" b="1">
                <a:solidFill>
                  <a:srgbClr val="FFFF00"/>
                </a:solidFill>
              </a:rPr>
              <a:t>方向</a:t>
            </a:r>
            <a:r>
              <a:rPr lang="en-US" altLang="zh-CN" sz="2400" b="1">
                <a:solidFill>
                  <a:srgbClr val="FFFF00"/>
                </a:solidFill>
              </a:rPr>
              <a:t>1</a:t>
            </a:r>
            <a:r>
              <a:rPr lang="zh-CN" altLang="en-US" sz="2400" b="1">
                <a:solidFill>
                  <a:srgbClr val="FFFF00"/>
                </a:solidFill>
              </a:rPr>
              <a:t>：天然药物活性物质的发现及结构表征</a:t>
            </a:r>
            <a:endParaRPr lang="en-US" altLang="zh-CN" sz="2400" b="1">
              <a:solidFill>
                <a:srgbClr val="FFFF00"/>
              </a:solidFill>
            </a:endParaRPr>
          </a:p>
          <a:p>
            <a:pPr eaLnBrk="0" hangingPunct="0">
              <a:lnSpc>
                <a:spcPct val="130000"/>
              </a:lnSpc>
            </a:pPr>
            <a:r>
              <a:rPr lang="zh-CN" altLang="en-US" sz="2400" b="1">
                <a:solidFill>
                  <a:srgbClr val="FFFF00"/>
                </a:solidFill>
              </a:rPr>
              <a:t>学术带头人：刘为忠  </a:t>
            </a:r>
            <a:endParaRPr lang="en-US" altLang="zh-CN" sz="2400" b="1">
              <a:solidFill>
                <a:srgbClr val="FFFF00"/>
              </a:solidFill>
            </a:endParaRPr>
          </a:p>
        </p:txBody>
      </p:sp>
      <p:grpSp>
        <p:nvGrpSpPr>
          <p:cNvPr id="66" name="Group 33"/>
          <p:cNvGrpSpPr>
            <a:grpSpLocks/>
          </p:cNvGrpSpPr>
          <p:nvPr/>
        </p:nvGrpSpPr>
        <p:grpSpPr bwMode="auto">
          <a:xfrm>
            <a:off x="3429000" y="2881313"/>
            <a:ext cx="2106613" cy="1905000"/>
            <a:chOff x="2457" y="2000"/>
            <a:chExt cx="901" cy="888"/>
          </a:xfrm>
        </p:grpSpPr>
        <p:pic>
          <p:nvPicPr>
            <p:cNvPr id="24590" name="Picture 34" descr="circuler_1"/>
            <p:cNvPicPr>
              <a:picLocks noChangeAspect="1" noChangeArrowheads="1"/>
            </p:cNvPicPr>
            <p:nvPr/>
          </p:nvPicPr>
          <p:blipFill>
            <a:blip r:embed="rId2"/>
            <a:srcRect/>
            <a:stretch>
              <a:fillRect/>
            </a:stretch>
          </p:blipFill>
          <p:spPr bwMode="gray">
            <a:xfrm>
              <a:off x="2457" y="2000"/>
              <a:ext cx="901" cy="886"/>
            </a:xfrm>
            <a:prstGeom prst="rect">
              <a:avLst/>
            </a:prstGeom>
            <a:noFill/>
            <a:ln w="9525">
              <a:noFill/>
              <a:miter lim="800000"/>
              <a:headEnd/>
              <a:tailEnd/>
            </a:ln>
          </p:spPr>
        </p:pic>
        <p:sp>
          <p:nvSpPr>
            <p:cNvPr id="68" name="Oval 35"/>
            <p:cNvSpPr>
              <a:spLocks noChangeArrowheads="1"/>
            </p:cNvSpPr>
            <p:nvPr/>
          </p:nvSpPr>
          <p:spPr bwMode="gray">
            <a:xfrm>
              <a:off x="2457" y="2000"/>
              <a:ext cx="895" cy="888"/>
            </a:xfrm>
            <a:prstGeom prst="ellipse">
              <a:avLst/>
            </a:prstGeom>
            <a:gradFill rotWithShape="1">
              <a:gsLst>
                <a:gs pos="0">
                  <a:srgbClr val="FFFF99">
                    <a:gamma/>
                    <a:shade val="26275"/>
                    <a:invGamma/>
                    <a:alpha val="89999"/>
                  </a:srgbClr>
                </a:gs>
                <a:gs pos="50000">
                  <a:srgbClr val="FFFF99">
                    <a:alpha val="45000"/>
                  </a:srgbClr>
                </a:gs>
                <a:gs pos="100000">
                  <a:srgbClr val="FFFF99">
                    <a:gamma/>
                    <a:shade val="26275"/>
                    <a:invGamma/>
                    <a:alpha val="89999"/>
                  </a:srgbClr>
                </a:gs>
              </a:gsLst>
              <a:lin ang="5400000" scaled="1"/>
            </a:gradFill>
            <a:ln w="57150" algn="ctr">
              <a:solidFill>
                <a:srgbClr val="F8F8F8"/>
              </a:solidFill>
              <a:round/>
              <a:headEnd/>
              <a:tailEnd/>
            </a:ln>
            <a:effectLst/>
          </p:spPr>
          <p:txBody>
            <a:bodyPr wrap="none" anchor="ctr"/>
            <a:lstStyle/>
            <a:p>
              <a:pPr>
                <a:defRPr/>
              </a:pPr>
              <a:endParaRPr lang="zh-CN" altLang="en-US">
                <a:latin typeface="Arial" pitchFamily="34" charset="0"/>
                <a:ea typeface="宋体" pitchFamily="2" charset="-122"/>
              </a:endParaRPr>
            </a:p>
          </p:txBody>
        </p:sp>
        <p:sp>
          <p:nvSpPr>
            <p:cNvPr id="24594" name="Freeform 36"/>
            <p:cNvSpPr>
              <a:spLocks/>
            </p:cNvSpPr>
            <p:nvPr/>
          </p:nvSpPr>
          <p:spPr bwMode="gray">
            <a:xfrm>
              <a:off x="2550" y="2018"/>
              <a:ext cx="703" cy="308"/>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E2E1B7"/>
                </a:gs>
              </a:gsLst>
              <a:lin ang="5400000" scaled="1"/>
            </a:gradFill>
            <a:ln w="0">
              <a:noFill/>
              <a:prstDash val="solid"/>
              <a:round/>
              <a:headEnd/>
              <a:tailEnd/>
            </a:ln>
          </p:spPr>
          <p:txBody>
            <a:bodyPr/>
            <a:lstStyle/>
            <a:p>
              <a:endParaRPr lang="zh-CN" altLang="en-US"/>
            </a:p>
          </p:txBody>
        </p:sp>
        <p:grpSp>
          <p:nvGrpSpPr>
            <p:cNvPr id="24595" name="Group 37"/>
            <p:cNvGrpSpPr>
              <a:grpSpLocks/>
            </p:cNvGrpSpPr>
            <p:nvPr/>
          </p:nvGrpSpPr>
          <p:grpSpPr bwMode="auto">
            <a:xfrm rot="-1297425" flipH="1" flipV="1">
              <a:off x="2521" y="2686"/>
              <a:ext cx="783" cy="182"/>
              <a:chOff x="2528" y="1060"/>
              <a:chExt cx="894" cy="236"/>
            </a:xfrm>
          </p:grpSpPr>
          <p:grpSp>
            <p:nvGrpSpPr>
              <p:cNvPr id="24596" name="Group 38"/>
              <p:cNvGrpSpPr>
                <a:grpSpLocks/>
              </p:cNvGrpSpPr>
              <p:nvPr/>
            </p:nvGrpSpPr>
            <p:grpSpPr bwMode="auto">
              <a:xfrm>
                <a:off x="2528" y="1060"/>
                <a:ext cx="742" cy="186"/>
                <a:chOff x="1565" y="2568"/>
                <a:chExt cx="1118" cy="279"/>
              </a:xfrm>
            </p:grpSpPr>
            <p:sp>
              <p:nvSpPr>
                <p:cNvPr id="24602" name="AutoShape 39"/>
                <p:cNvSpPr>
                  <a:spLocks noChangeArrowheads="1"/>
                </p:cNvSpPr>
                <p:nvPr/>
              </p:nvSpPr>
              <p:spPr bwMode="gray">
                <a:xfrm rot="5263130">
                  <a:off x="1859" y="2274"/>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p>
              </p:txBody>
            </p:sp>
            <p:sp>
              <p:nvSpPr>
                <p:cNvPr id="24603" name="AutoShape 40"/>
                <p:cNvSpPr>
                  <a:spLocks noChangeArrowheads="1"/>
                </p:cNvSpPr>
                <p:nvPr/>
              </p:nvSpPr>
              <p:spPr bwMode="gray">
                <a:xfrm rot="6078281">
                  <a:off x="1995" y="2274"/>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p>
              </p:txBody>
            </p:sp>
            <p:sp>
              <p:nvSpPr>
                <p:cNvPr id="24604" name="AutoShape 41"/>
                <p:cNvSpPr>
                  <a:spLocks noChangeArrowheads="1"/>
                </p:cNvSpPr>
                <p:nvPr/>
              </p:nvSpPr>
              <p:spPr bwMode="gray">
                <a:xfrm rot="6373927">
                  <a:off x="2071" y="2296"/>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p>
              </p:txBody>
            </p:sp>
            <p:sp>
              <p:nvSpPr>
                <p:cNvPr id="24605" name="AutoShape 42"/>
                <p:cNvSpPr>
                  <a:spLocks noChangeArrowheads="1"/>
                </p:cNvSpPr>
                <p:nvPr/>
              </p:nvSpPr>
              <p:spPr bwMode="gray">
                <a:xfrm rot="6906312">
                  <a:off x="2161" y="2326"/>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p>
              </p:txBody>
            </p:sp>
          </p:grpSp>
          <p:grpSp>
            <p:nvGrpSpPr>
              <p:cNvPr id="24597" name="Group 43"/>
              <p:cNvGrpSpPr>
                <a:grpSpLocks/>
              </p:cNvGrpSpPr>
              <p:nvPr/>
            </p:nvGrpSpPr>
            <p:grpSpPr bwMode="auto">
              <a:xfrm rot="1353540">
                <a:off x="2680" y="1110"/>
                <a:ext cx="742" cy="186"/>
                <a:chOff x="1565" y="2568"/>
                <a:chExt cx="1118" cy="279"/>
              </a:xfrm>
            </p:grpSpPr>
            <p:sp>
              <p:nvSpPr>
                <p:cNvPr id="24598" name="AutoShape 44"/>
                <p:cNvSpPr>
                  <a:spLocks noChangeArrowheads="1"/>
                </p:cNvSpPr>
                <p:nvPr/>
              </p:nvSpPr>
              <p:spPr bwMode="gray">
                <a:xfrm rot="5263130">
                  <a:off x="1859" y="2274"/>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p>
              </p:txBody>
            </p:sp>
            <p:sp>
              <p:nvSpPr>
                <p:cNvPr id="24599" name="AutoShape 45"/>
                <p:cNvSpPr>
                  <a:spLocks noChangeArrowheads="1"/>
                </p:cNvSpPr>
                <p:nvPr/>
              </p:nvSpPr>
              <p:spPr bwMode="gray">
                <a:xfrm rot="6078281">
                  <a:off x="1995" y="2274"/>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p>
              </p:txBody>
            </p:sp>
            <p:sp>
              <p:nvSpPr>
                <p:cNvPr id="24600" name="AutoShape 46"/>
                <p:cNvSpPr>
                  <a:spLocks noChangeArrowheads="1"/>
                </p:cNvSpPr>
                <p:nvPr/>
              </p:nvSpPr>
              <p:spPr bwMode="gray">
                <a:xfrm rot="6373927">
                  <a:off x="2071" y="2296"/>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p>
              </p:txBody>
            </p:sp>
            <p:sp>
              <p:nvSpPr>
                <p:cNvPr id="24601" name="AutoShape 47"/>
                <p:cNvSpPr>
                  <a:spLocks noChangeArrowheads="1"/>
                </p:cNvSpPr>
                <p:nvPr/>
              </p:nvSpPr>
              <p:spPr bwMode="gray">
                <a:xfrm rot="6906312">
                  <a:off x="2161" y="2326"/>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p>
              </p:txBody>
            </p:sp>
          </p:grpSp>
        </p:grpSp>
      </p:grpSp>
      <p:sp>
        <p:nvSpPr>
          <p:cNvPr id="81" name="Text Box 48"/>
          <p:cNvSpPr txBox="1">
            <a:spLocks noChangeArrowheads="1"/>
          </p:cNvSpPr>
          <p:nvPr/>
        </p:nvSpPr>
        <p:spPr bwMode="gray">
          <a:xfrm>
            <a:off x="3714750" y="3143250"/>
            <a:ext cx="1643063" cy="1384300"/>
          </a:xfrm>
          <a:prstGeom prst="rect">
            <a:avLst/>
          </a:prstGeom>
          <a:noFill/>
          <a:ln w="9525" algn="ctr">
            <a:noFill/>
            <a:miter lim="800000"/>
            <a:headEnd/>
            <a:tailEnd/>
          </a:ln>
        </p:spPr>
        <p:txBody>
          <a:bodyPr>
            <a:spAutoFit/>
          </a:bodyPr>
          <a:lstStyle/>
          <a:p>
            <a:pPr algn="ctr"/>
            <a:r>
              <a:rPr kumimoji="1" lang="zh-CN" altLang="en-US" sz="2800" b="1">
                <a:solidFill>
                  <a:srgbClr val="FF0000"/>
                </a:solidFill>
                <a:ea typeface="黑体" pitchFamily="49" charset="-122"/>
              </a:rPr>
              <a:t>中药现代化与新剂型开发</a:t>
            </a:r>
          </a:p>
        </p:txBody>
      </p:sp>
      <p:sp>
        <p:nvSpPr>
          <p:cNvPr id="82" name="Text Box 12"/>
          <p:cNvSpPr txBox="1">
            <a:spLocks noChangeArrowheads="1"/>
          </p:cNvSpPr>
          <p:nvPr/>
        </p:nvSpPr>
        <p:spPr bwMode="gray">
          <a:xfrm>
            <a:off x="5143500" y="1857375"/>
            <a:ext cx="3786188" cy="1531938"/>
          </a:xfrm>
          <a:prstGeom prst="rect">
            <a:avLst/>
          </a:prstGeom>
          <a:noFill/>
          <a:ln w="9525" algn="ctr">
            <a:noFill/>
            <a:miter lim="800000"/>
            <a:headEnd/>
            <a:tailEnd/>
          </a:ln>
        </p:spPr>
        <p:txBody>
          <a:bodyPr>
            <a:spAutoFit/>
          </a:bodyPr>
          <a:lstStyle/>
          <a:p>
            <a:pPr eaLnBrk="0" hangingPunct="0">
              <a:lnSpc>
                <a:spcPct val="130000"/>
              </a:lnSpc>
            </a:pPr>
            <a:r>
              <a:rPr lang="zh-CN" altLang="en-US" sz="2400" b="1">
                <a:solidFill>
                  <a:srgbClr val="FFFF00"/>
                </a:solidFill>
              </a:rPr>
              <a:t>方向</a:t>
            </a:r>
            <a:r>
              <a:rPr lang="en-US" altLang="zh-CN" sz="2400" b="1">
                <a:solidFill>
                  <a:srgbClr val="FFFF00"/>
                </a:solidFill>
              </a:rPr>
              <a:t>2</a:t>
            </a:r>
            <a:r>
              <a:rPr lang="zh-CN" altLang="en-US" sz="2400" b="1">
                <a:solidFill>
                  <a:srgbClr val="FFFF00"/>
                </a:solidFill>
              </a:rPr>
              <a:t>：药物筛选与评价研究 </a:t>
            </a:r>
            <a:endParaRPr lang="en-US" altLang="zh-CN" sz="2400" b="1">
              <a:solidFill>
                <a:srgbClr val="FFFF00"/>
              </a:solidFill>
            </a:endParaRPr>
          </a:p>
          <a:p>
            <a:pPr eaLnBrk="0" hangingPunct="0">
              <a:lnSpc>
                <a:spcPct val="130000"/>
              </a:lnSpc>
            </a:pPr>
            <a:r>
              <a:rPr lang="zh-CN" altLang="en-US" sz="2400" b="1">
                <a:solidFill>
                  <a:srgbClr val="FFFF00"/>
                </a:solidFill>
              </a:rPr>
              <a:t>学术带头人：王超云</a:t>
            </a:r>
            <a:endParaRPr lang="en-US" altLang="zh-CN" sz="2400" b="1">
              <a:solidFill>
                <a:srgbClr val="FFFF00"/>
              </a:solidFill>
            </a:endParaRPr>
          </a:p>
        </p:txBody>
      </p:sp>
      <p:sp>
        <p:nvSpPr>
          <p:cNvPr id="83" name="Text Box 12"/>
          <p:cNvSpPr txBox="1">
            <a:spLocks noChangeArrowheads="1"/>
          </p:cNvSpPr>
          <p:nvPr/>
        </p:nvSpPr>
        <p:spPr bwMode="gray">
          <a:xfrm>
            <a:off x="357188" y="4492625"/>
            <a:ext cx="3571875" cy="1533525"/>
          </a:xfrm>
          <a:prstGeom prst="rect">
            <a:avLst/>
          </a:prstGeom>
          <a:noFill/>
          <a:ln w="9525" algn="ctr">
            <a:noFill/>
            <a:miter lim="800000"/>
            <a:headEnd/>
            <a:tailEnd/>
          </a:ln>
        </p:spPr>
        <p:txBody>
          <a:bodyPr>
            <a:spAutoFit/>
          </a:bodyPr>
          <a:lstStyle/>
          <a:p>
            <a:pPr eaLnBrk="0" hangingPunct="0">
              <a:lnSpc>
                <a:spcPct val="130000"/>
              </a:lnSpc>
            </a:pPr>
            <a:r>
              <a:rPr lang="zh-CN" altLang="en-US" sz="2400" b="1">
                <a:solidFill>
                  <a:srgbClr val="FFFF00"/>
                </a:solidFill>
              </a:rPr>
              <a:t>方向</a:t>
            </a:r>
            <a:r>
              <a:rPr lang="en-US" altLang="zh-CN" sz="2400" b="1">
                <a:solidFill>
                  <a:srgbClr val="FFFF00"/>
                </a:solidFill>
              </a:rPr>
              <a:t>3</a:t>
            </a:r>
            <a:r>
              <a:rPr lang="zh-CN" altLang="en-US" sz="2400" b="1">
                <a:solidFill>
                  <a:srgbClr val="FFFF00"/>
                </a:solidFill>
              </a:rPr>
              <a:t>：先导化合物的结构改造与修饰</a:t>
            </a:r>
            <a:endParaRPr lang="en-US" altLang="zh-CN" sz="2400" b="1">
              <a:solidFill>
                <a:srgbClr val="FFFF00"/>
              </a:solidFill>
            </a:endParaRPr>
          </a:p>
          <a:p>
            <a:pPr eaLnBrk="0" hangingPunct="0">
              <a:lnSpc>
                <a:spcPct val="130000"/>
              </a:lnSpc>
            </a:pPr>
            <a:r>
              <a:rPr lang="zh-CN" altLang="en-US" sz="2400" b="1">
                <a:solidFill>
                  <a:srgbClr val="FFFF00"/>
                </a:solidFill>
              </a:rPr>
              <a:t>学术带头人：王春华</a:t>
            </a:r>
            <a:endParaRPr lang="en-US" altLang="zh-CN" sz="2400" b="1">
              <a:solidFill>
                <a:srgbClr val="FFFF00"/>
              </a:solidFill>
            </a:endParaRPr>
          </a:p>
        </p:txBody>
      </p:sp>
      <p:sp>
        <p:nvSpPr>
          <p:cNvPr id="84" name="Text Box 12"/>
          <p:cNvSpPr txBox="1">
            <a:spLocks noChangeArrowheads="1"/>
          </p:cNvSpPr>
          <p:nvPr/>
        </p:nvSpPr>
        <p:spPr bwMode="gray">
          <a:xfrm>
            <a:off x="5072063" y="4633913"/>
            <a:ext cx="3786187" cy="1052512"/>
          </a:xfrm>
          <a:prstGeom prst="rect">
            <a:avLst/>
          </a:prstGeom>
          <a:noFill/>
          <a:ln w="9525" algn="ctr">
            <a:noFill/>
            <a:miter lim="800000"/>
            <a:headEnd/>
            <a:tailEnd/>
          </a:ln>
        </p:spPr>
        <p:txBody>
          <a:bodyPr>
            <a:spAutoFit/>
          </a:bodyPr>
          <a:lstStyle/>
          <a:p>
            <a:pPr eaLnBrk="0" hangingPunct="0">
              <a:lnSpc>
                <a:spcPct val="130000"/>
              </a:lnSpc>
            </a:pPr>
            <a:r>
              <a:rPr lang="zh-CN" altLang="en-US" sz="2400" b="1">
                <a:solidFill>
                  <a:srgbClr val="FFFF00"/>
                </a:solidFill>
              </a:rPr>
              <a:t>方向</a:t>
            </a:r>
            <a:r>
              <a:rPr lang="en-US" altLang="zh-CN" sz="2400" b="1">
                <a:solidFill>
                  <a:srgbClr val="FFFF00"/>
                </a:solidFill>
              </a:rPr>
              <a:t>4</a:t>
            </a:r>
            <a:r>
              <a:rPr lang="zh-CN" altLang="en-US" sz="2400" b="1">
                <a:solidFill>
                  <a:srgbClr val="FFFF00"/>
                </a:solidFill>
              </a:rPr>
              <a:t>：药物剂型研究</a:t>
            </a:r>
            <a:endParaRPr lang="en-US" altLang="zh-CN" sz="2400" b="1">
              <a:solidFill>
                <a:srgbClr val="FFFF00"/>
              </a:solidFill>
            </a:endParaRPr>
          </a:p>
          <a:p>
            <a:pPr eaLnBrk="0" hangingPunct="0">
              <a:lnSpc>
                <a:spcPct val="130000"/>
              </a:lnSpc>
            </a:pPr>
            <a:r>
              <a:rPr lang="zh-CN" altLang="en-US" sz="2400" b="1">
                <a:solidFill>
                  <a:srgbClr val="FFFF00"/>
                </a:solidFill>
              </a:rPr>
              <a:t>学术带头人：  刘永俊</a:t>
            </a:r>
            <a:endParaRPr lang="en-US" altLang="zh-CN" sz="2400" b="1">
              <a:solidFill>
                <a:srgbClr val="FFFF00"/>
              </a:solidFill>
            </a:endParaRPr>
          </a:p>
        </p:txBody>
      </p:sp>
      <p:sp>
        <p:nvSpPr>
          <p:cNvPr id="24589" name="矩形 27"/>
          <p:cNvSpPr>
            <a:spLocks noChangeArrowheads="1"/>
          </p:cNvSpPr>
          <p:nvPr/>
        </p:nvSpPr>
        <p:spPr bwMode="auto">
          <a:xfrm>
            <a:off x="1643063" y="1000125"/>
            <a:ext cx="5500687" cy="674688"/>
          </a:xfrm>
          <a:prstGeom prst="rect">
            <a:avLst/>
          </a:prstGeom>
          <a:noFill/>
          <a:ln w="9525">
            <a:noFill/>
            <a:miter lim="800000"/>
            <a:headEnd/>
            <a:tailEnd/>
          </a:ln>
        </p:spPr>
        <p:txBody>
          <a:bodyPr>
            <a:spAutoFit/>
          </a:bodyPr>
          <a:lstStyle/>
          <a:p>
            <a:pPr algn="ctr">
              <a:lnSpc>
                <a:spcPct val="135000"/>
              </a:lnSpc>
            </a:pPr>
            <a:r>
              <a:rPr kumimoji="1" lang="zh-CN" altLang="en-US" sz="2800" b="1">
                <a:solidFill>
                  <a:srgbClr val="0000CC"/>
                </a:solidFill>
                <a:ea typeface="黑体" pitchFamily="49" charset="-122"/>
              </a:rPr>
              <a:t>山东省中医药管理局重点实验室</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linds(horizontal)">
                                      <p:cBhvr>
                                        <p:cTn id="7" dur="500"/>
                                        <p:tgtEl>
                                          <p:spTgt spid="6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blinds(horizontal)">
                                      <p:cBhvr>
                                        <p:cTn id="10" dur="500"/>
                                        <p:tgtEl>
                                          <p:spTgt spid="8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linds(horizontal)">
                                      <p:cBhvr>
                                        <p:cTn id="15" dur="500"/>
                                        <p:tgtEl>
                                          <p:spTgt spid="3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blinds(horizontal)">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linds(horizontal)">
                                      <p:cBhvr>
                                        <p:cTn id="23" dur="500"/>
                                        <p:tgtEl>
                                          <p:spTgt spid="3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blinds(horizontal)">
                                      <p:cBhvr>
                                        <p:cTn id="26" dur="500"/>
                                        <p:tgtEl>
                                          <p:spTgt spid="8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blinds(horizontal)">
                                      <p:cBhvr>
                                        <p:cTn id="31" dur="500"/>
                                        <p:tgtEl>
                                          <p:spTgt spid="4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blinds(horizontal)">
                                      <p:cBhvr>
                                        <p:cTn id="34" dur="500"/>
                                        <p:tgtEl>
                                          <p:spTgt spid="8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linds(horizontal)">
                                      <p:cBhvr>
                                        <p:cTn id="39" dur="500"/>
                                        <p:tgtEl>
                                          <p:spTgt spid="4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blinds(horizontal)">
                                      <p:cBhvr>
                                        <p:cTn id="4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40" grpId="0" animBg="1"/>
      <p:bldP spid="42" grpId="0" animBg="1"/>
      <p:bldP spid="45" grpId="0"/>
      <p:bldP spid="81" grpId="0"/>
      <p:bldP spid="82" grpId="0"/>
      <p:bldP spid="83" grpId="0"/>
      <p:bldP spid="84" grpId="0"/>
    </p:bldLst>
  </p:timing>
</p:sld>
</file>

<file path=ppt/theme/theme1.xml><?xml version="1.0" encoding="utf-8"?>
<a:theme xmlns:a="http://schemas.openxmlformats.org/drawingml/2006/main" name="李亚平09-05-06">
  <a:themeElements>
    <a:clrScheme name="李亚平09-05-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李亚平09-05-06">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李亚平09-05-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李亚平09-05-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李亚平09-05-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李亚平09-05-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李亚平09-05-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李亚平09-05-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李亚平09-05-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李亚平09-05-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李亚平09-05-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李亚平09-05-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李亚平09-05-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李亚平09-05-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15610</TotalTime>
  <Words>5146</Words>
  <Application>Microsoft Office PowerPoint</Application>
  <PresentationFormat>全屏显示(4:3)</PresentationFormat>
  <Paragraphs>796</Paragraphs>
  <Slides>50</Slides>
  <Notes>4</Notes>
  <HiddenSlides>0</HiddenSlides>
  <MMClips>0</MMClips>
  <ScaleCrop>false</ScaleCrop>
  <HeadingPairs>
    <vt:vector size="4" baseType="variant">
      <vt:variant>
        <vt:lpstr>主题</vt:lpstr>
      </vt:variant>
      <vt:variant>
        <vt:i4>1</vt:i4>
      </vt:variant>
      <vt:variant>
        <vt:lpstr>幻灯片标题</vt:lpstr>
      </vt:variant>
      <vt:variant>
        <vt:i4>50</vt:i4>
      </vt:variant>
    </vt:vector>
  </HeadingPairs>
  <TitlesOfParts>
    <vt:vector size="51" baseType="lpstr">
      <vt:lpstr>李亚平09-05-06</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李祥林</cp:lastModifiedBy>
  <cp:revision>1879</cp:revision>
  <dcterms:created xsi:type="dcterms:W3CDTF">2009-05-06T11:04:40Z</dcterms:created>
  <dcterms:modified xsi:type="dcterms:W3CDTF">2015-09-08T02:51:42Z</dcterms:modified>
</cp:coreProperties>
</file>